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10"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8"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9"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9"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32"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40" name="518839134_3132x2088.jpg"/>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41" name="766363123_1851x1194.jpg"/>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42" name="981594838_2460x1641.jpg"/>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0" name="463013163_3048x2031.jpg"/>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1014407370_Retouch_4050x2379.jpg"/>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518839134_3132x2088.jpg"/>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4"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5"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4"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4" name="981594838_2460x1641.jpg"/>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5"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6"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7"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8"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9"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5"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6"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8"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9"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7"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8"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9"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10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02"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6.png"/><Relationship Id="rId6"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openxmlformats.org/officeDocument/2006/relationships/image" Target="../media/image13.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ypurr.nyc" TargetMode="External"/><Relationship Id="rId3" Type="http://schemas.openxmlformats.org/officeDocument/2006/relationships/hyperlink" Target="https://opencollective.com/cypurr-collective" TargetMode="External"/><Relationship Id="rId4" Type="http://schemas.openxmlformats.org/officeDocument/2006/relationships/image" Target="../media/image17.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pic>
        <p:nvPicPr>
          <p:cNvPr id="167" name="nasa-goods-real_wide-9168d715c2d4c488d7a0e594b397d7abdd969d9d-s1600-c85.png" descr="nasa-goods-real_wide-9168d715c2d4c488d7a0e594b397d7abdd969d9d-s1600-c85.png"/>
          <p:cNvPicPr>
            <a:picLocks noChangeAspect="1"/>
          </p:cNvPicPr>
          <p:nvPr/>
        </p:nvPicPr>
        <p:blipFill>
          <a:blip r:embed="rId2">
            <a:extLst/>
          </a:blip>
          <a:stretch>
            <a:fillRect/>
          </a:stretch>
        </p:blipFill>
        <p:spPr>
          <a:xfrm>
            <a:off x="-768055" y="-1804338"/>
            <a:ext cx="27975934" cy="15736463"/>
          </a:xfrm>
          <a:prstGeom prst="rect">
            <a:avLst/>
          </a:prstGeom>
          <a:ln w="12700">
            <a:miter lim="400000"/>
          </a:ln>
        </p:spPr>
      </p:pic>
      <p:pic>
        <p:nvPicPr>
          <p:cNvPr id="168" name="CyPurr Logo.png" descr="CyPurr Logo.png"/>
          <p:cNvPicPr>
            <a:picLocks noChangeAspect="1"/>
          </p:cNvPicPr>
          <p:nvPr/>
        </p:nvPicPr>
        <p:blipFill>
          <a:blip r:embed="rId3">
            <a:extLst/>
          </a:blip>
          <a:stretch>
            <a:fillRect/>
          </a:stretch>
        </p:blipFill>
        <p:spPr>
          <a:xfrm>
            <a:off x="20904748" y="9994735"/>
            <a:ext cx="3152294" cy="3152295"/>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69" name="image.jpg" descr="image.jpg"/>
          <p:cNvPicPr>
            <a:picLocks noChangeAspect="1"/>
          </p:cNvPicPr>
          <p:nvPr/>
        </p:nvPicPr>
        <p:blipFill>
          <a:blip r:embed="rId4">
            <a:extLst/>
          </a:blip>
          <a:stretch>
            <a:fillRect/>
          </a:stretch>
        </p:blipFill>
        <p:spPr>
          <a:xfrm>
            <a:off x="17262458" y="458172"/>
            <a:ext cx="6096001" cy="6096001"/>
          </a:xfrm>
          <a:prstGeom prst="rect">
            <a:avLst/>
          </a:prstGeom>
          <a:ln w="25400">
            <a:miter lim="400000"/>
          </a:ln>
          <a:effectLst>
            <a:reflection blurRad="0" stA="50000" stPos="0" endA="0" endPos="40000" dist="0" dir="5400000" fadeDir="5400000" sx="100000" sy="-100000" kx="0" ky="0" algn="bl" rotWithShape="0"/>
          </a:effectLst>
        </p:spPr>
      </p:pic>
      <p:pic>
        <p:nvPicPr>
          <p:cNvPr id="170" name="image.jpg" descr="image.jpg"/>
          <p:cNvPicPr>
            <a:picLocks noChangeAspect="1"/>
          </p:cNvPicPr>
          <p:nvPr/>
        </p:nvPicPr>
        <p:blipFill>
          <a:blip r:embed="rId4">
            <a:extLst/>
          </a:blip>
          <a:stretch>
            <a:fillRect/>
          </a:stretch>
        </p:blipFill>
        <p:spPr>
          <a:xfrm flipH="1">
            <a:off x="1180851" y="458172"/>
            <a:ext cx="6096001" cy="6096001"/>
          </a:xfrm>
          <a:prstGeom prst="rect">
            <a:avLst/>
          </a:prstGeom>
          <a:ln w="25400">
            <a:miter lim="400000"/>
          </a:ln>
          <a:effectLst>
            <a:reflection blurRad="0" stA="50000" stPos="0" endA="0" endPos="40000" dist="0" dir="5400000" fadeDir="5400000" sx="100000" sy="-100000" kx="0" ky="0" algn="bl" rotWithShape="0"/>
          </a:effectLst>
        </p:spPr>
      </p:pic>
      <p:sp>
        <p:nvSpPr>
          <p:cNvPr id="171" name="777ggf"/>
          <p:cNvSpPr/>
          <p:nvPr/>
        </p:nvSpPr>
        <p:spPr>
          <a:xfrm>
            <a:off x="1184894" y="7757933"/>
            <a:ext cx="17484743" cy="4423927"/>
          </a:xfrm>
          <a:prstGeom prst="rect">
            <a:avLst/>
          </a:prstGeom>
          <a:solidFill>
            <a:srgbClr val="5E5E5E">
              <a:alpha val="98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100000"/>
              </a:lnSpc>
              <a:spcBef>
                <a:spcPts val="0"/>
              </a:spcBef>
              <a:tabLst/>
              <a:defRPr spc="-44" sz="2200">
                <a:solidFill>
                  <a:srgbClr val="FFFFFF"/>
                </a:solidFill>
                <a:latin typeface="Graphik Semibold"/>
                <a:ea typeface="Graphik Semibold"/>
                <a:cs typeface="Graphik Semibold"/>
                <a:sym typeface="Graphik Semibold"/>
              </a:defRPr>
            </a:lvl1pPr>
          </a:lstStyle>
          <a:p>
            <a:pPr/>
            <a:r>
              <a:t>777ggf</a:t>
            </a:r>
          </a:p>
        </p:txBody>
      </p:sp>
      <p:sp>
        <p:nvSpPr>
          <p:cNvPr id="172" name="New Year ReFresh"/>
          <p:cNvSpPr txBox="1"/>
          <p:nvPr>
            <p:ph type="ctrTitle"/>
          </p:nvPr>
        </p:nvSpPr>
        <p:spPr>
          <a:xfrm>
            <a:off x="1257299" y="7146824"/>
            <a:ext cx="21869401" cy="2510916"/>
          </a:xfrm>
          <a:prstGeom prst="rect">
            <a:avLst/>
          </a:prstGeom>
          <a:ln w="9525">
            <a:round/>
          </a:ln>
          <a:effectLst>
            <a:outerShdw sx="100000" sy="100000" kx="0" ky="0" algn="b" rotWithShape="0" blurRad="381000" dist="119618" dir="0">
              <a:srgbClr val="000000">
                <a:alpha val="75000"/>
              </a:srgbClr>
            </a:outerShdw>
          </a:effectLst>
        </p:spPr>
        <p:txBody>
          <a:bodyPr/>
          <a:lstStyle>
            <a:lvl1pPr>
              <a:defRPr>
                <a:solidFill>
                  <a:srgbClr val="FFFFFF"/>
                </a:solidFill>
              </a:defRPr>
            </a:lvl1pPr>
          </a:lstStyle>
          <a:p>
            <a:pPr/>
            <a:r>
              <a:t>New Year ReFresh</a:t>
            </a:r>
          </a:p>
        </p:txBody>
      </p:sp>
      <p:sp>
        <p:nvSpPr>
          <p:cNvPr id="173" name="Brooklyn Infocommons…"/>
          <p:cNvSpPr txBox="1"/>
          <p:nvPr>
            <p:ph type="subTitle" sz="half" idx="1"/>
          </p:nvPr>
        </p:nvSpPr>
        <p:spPr>
          <a:xfrm>
            <a:off x="1257299" y="9585035"/>
            <a:ext cx="21869401" cy="4699001"/>
          </a:xfrm>
          <a:prstGeom prst="rect">
            <a:avLst/>
          </a:prstGeom>
        </p:spPr>
        <p:txBody>
          <a:bodyPr/>
          <a:lstStyle/>
          <a:p>
            <a:pPr>
              <a:defRPr i="1" spc="-135" sz="4500">
                <a:solidFill>
                  <a:srgbClr val="FFFFFF"/>
                </a:solidFill>
                <a:latin typeface="+mn-lt"/>
                <a:ea typeface="+mn-ea"/>
                <a:cs typeface="+mn-cs"/>
                <a:sym typeface="Graphik"/>
              </a:defRPr>
            </a:pPr>
            <a:r>
              <a:t>Brooklyn Infocommons</a:t>
            </a:r>
          </a:p>
          <a:p>
            <a:pPr>
              <a:defRPr i="1" spc="-135" sz="4500">
                <a:solidFill>
                  <a:srgbClr val="FFFFFF"/>
                </a:solidFill>
                <a:latin typeface="+mn-lt"/>
                <a:ea typeface="+mn-ea"/>
                <a:cs typeface="+mn-cs"/>
                <a:sym typeface="Graphik"/>
              </a:defRPr>
            </a:pPr>
            <a:r>
              <a:t>January 16 2021</a:t>
            </a:r>
          </a:p>
          <a:p>
            <a:pPr>
              <a:defRPr i="1" spc="-135" sz="4500">
                <a:solidFill>
                  <a:srgbClr val="FFFFFF"/>
                </a:solidFill>
                <a:latin typeface="+mn-lt"/>
                <a:ea typeface="+mn-ea"/>
                <a:cs typeface="+mn-cs"/>
                <a:sym typeface="Graphik"/>
              </a:defRPr>
            </a:pPr>
            <a:r>
              <a:t>Exp 07/21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03" name="Data = new oil"/>
          <p:cNvSpPr txBox="1"/>
          <p:nvPr/>
        </p:nvSpPr>
        <p:spPr>
          <a:xfrm>
            <a:off x="5783987" y="1494"/>
            <a:ext cx="12816026" cy="3417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478790">
              <a:lnSpc>
                <a:spcPct val="70000"/>
              </a:lnSpc>
              <a:spcBef>
                <a:spcPts val="0"/>
              </a:spcBef>
              <a:tabLst/>
              <a:defRPr b="1" cap="all" spc="-259" sz="12992">
                <a:solidFill>
                  <a:srgbClr val="FFFFFF"/>
                </a:solidFill>
                <a:latin typeface="+mn-lt"/>
                <a:ea typeface="+mn-ea"/>
                <a:cs typeface="+mn-cs"/>
                <a:sym typeface="Graphik"/>
              </a:defRPr>
            </a:lvl1pPr>
          </a:lstStyle>
          <a:p>
            <a:pPr/>
            <a:r>
              <a:t>Data = new oil</a:t>
            </a:r>
          </a:p>
        </p:txBody>
      </p:sp>
      <p:pic>
        <p:nvPicPr>
          <p:cNvPr id="204" name="Screen Shot 2021-01-16 at 11.34.43 AM.png" descr="Screen Shot 2021-01-16 at 11.34.43 AM.png"/>
          <p:cNvPicPr>
            <a:picLocks noChangeAspect="1"/>
          </p:cNvPicPr>
          <p:nvPr/>
        </p:nvPicPr>
        <p:blipFill>
          <a:blip r:embed="rId2">
            <a:extLst/>
          </a:blip>
          <a:stretch>
            <a:fillRect/>
          </a:stretch>
        </p:blipFill>
        <p:spPr>
          <a:xfrm>
            <a:off x="18231" y="3180061"/>
            <a:ext cx="5590491" cy="5539514"/>
          </a:xfrm>
          <a:prstGeom prst="rect">
            <a:avLst/>
          </a:prstGeom>
          <a:ln w="12700">
            <a:miter lim="400000"/>
          </a:ln>
        </p:spPr>
      </p:pic>
      <p:pic>
        <p:nvPicPr>
          <p:cNvPr id="205" name="Screen Shot 2021-01-16 at 11.35.01 AM.png" descr="Screen Shot 2021-01-16 at 11.35.01 AM.png"/>
          <p:cNvPicPr>
            <a:picLocks noChangeAspect="1"/>
          </p:cNvPicPr>
          <p:nvPr/>
        </p:nvPicPr>
        <p:blipFill>
          <a:blip r:embed="rId3">
            <a:extLst/>
          </a:blip>
          <a:stretch>
            <a:fillRect/>
          </a:stretch>
        </p:blipFill>
        <p:spPr>
          <a:xfrm>
            <a:off x="17812858" y="3037328"/>
            <a:ext cx="6145826" cy="5365992"/>
          </a:xfrm>
          <a:prstGeom prst="rect">
            <a:avLst/>
          </a:prstGeom>
          <a:ln w="12700">
            <a:miter lim="400000"/>
          </a:ln>
        </p:spPr>
      </p:pic>
      <p:pic>
        <p:nvPicPr>
          <p:cNvPr id="206" name="external-content.duckduckgo.com.jpg" descr="external-content.duckduckgo.com.jpg"/>
          <p:cNvPicPr>
            <a:picLocks noChangeAspect="1"/>
          </p:cNvPicPr>
          <p:nvPr/>
        </p:nvPicPr>
        <p:blipFill>
          <a:blip r:embed="rId4">
            <a:extLst/>
          </a:blip>
          <a:stretch>
            <a:fillRect/>
          </a:stretch>
        </p:blipFill>
        <p:spPr>
          <a:xfrm>
            <a:off x="7100992" y="3227901"/>
            <a:ext cx="9694758" cy="5443834"/>
          </a:xfrm>
          <a:prstGeom prst="rect">
            <a:avLst/>
          </a:prstGeom>
          <a:ln w="12700">
            <a:miter lim="400000"/>
          </a:ln>
        </p:spPr>
      </p:pic>
      <p:pic>
        <p:nvPicPr>
          <p:cNvPr id="207" name="Screen Shot 2021-01-16 at 11.35.16 AM.png" descr="Screen Shot 2021-01-16 at 11.35.16 AM.png"/>
          <p:cNvPicPr>
            <a:picLocks noChangeAspect="1"/>
          </p:cNvPicPr>
          <p:nvPr/>
        </p:nvPicPr>
        <p:blipFill>
          <a:blip r:embed="rId5">
            <a:extLst/>
          </a:blip>
          <a:stretch>
            <a:fillRect/>
          </a:stretch>
        </p:blipFill>
        <p:spPr>
          <a:xfrm>
            <a:off x="15021141" y="7984990"/>
            <a:ext cx="8858469" cy="5365993"/>
          </a:xfrm>
          <a:prstGeom prst="rect">
            <a:avLst/>
          </a:prstGeom>
          <a:ln w="12700">
            <a:miter lim="400000"/>
          </a:ln>
        </p:spPr>
      </p:pic>
      <p:pic>
        <p:nvPicPr>
          <p:cNvPr id="208" name="Screen Shot 2021-01-16 at 11.38.58 AM.png" descr="Screen Shot 2021-01-16 at 11.38.58 AM.png"/>
          <p:cNvPicPr>
            <a:picLocks noChangeAspect="1"/>
          </p:cNvPicPr>
          <p:nvPr/>
        </p:nvPicPr>
        <p:blipFill>
          <a:blip r:embed="rId6">
            <a:extLst/>
          </a:blip>
          <a:stretch>
            <a:fillRect/>
          </a:stretch>
        </p:blipFill>
        <p:spPr>
          <a:xfrm>
            <a:off x="1273818" y="8776697"/>
            <a:ext cx="9499601" cy="4826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10"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11"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12" name="Threat Model"/>
          <p:cNvSpPr txBox="1"/>
          <p:nvPr>
            <p:ph type="title"/>
          </p:nvPr>
        </p:nvSpPr>
        <p:spPr>
          <a:prstGeom prst="rect">
            <a:avLst/>
          </a:prstGeom>
        </p:spPr>
        <p:txBody>
          <a:bodyPr/>
          <a:lstStyle>
            <a:lvl1pPr>
              <a:defRPr>
                <a:solidFill>
                  <a:srgbClr val="FFFFFF"/>
                </a:solidFill>
              </a:defRPr>
            </a:lvl1pPr>
          </a:lstStyle>
          <a:p>
            <a:pPr/>
            <a:r>
              <a:t>Threat Model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14"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15"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16"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17" name="What data do you have?"/>
          <p:cNvSpPr txBox="1"/>
          <p:nvPr>
            <p:ph type="body" sz="half" idx="1"/>
          </p:nvPr>
        </p:nvSpPr>
        <p:spPr>
          <a:xfrm>
            <a:off x="1295400" y="5270499"/>
            <a:ext cx="10308059" cy="7137401"/>
          </a:xfrm>
          <a:prstGeom prst="rect">
            <a:avLst/>
          </a:prstGeom>
        </p:spPr>
        <p:txBody>
          <a:bodyPr/>
          <a:lstStyle>
            <a:lvl1pPr>
              <a:defRPr sz="7000">
                <a:solidFill>
                  <a:srgbClr val="FFFFFF"/>
                </a:solidFill>
              </a:defRPr>
            </a:lvl1pPr>
          </a:lstStyle>
          <a:p>
            <a:pPr/>
            <a:r>
              <a:t>What data do you have?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 Story of You"/>
          <p:cNvSpPr txBox="1"/>
          <p:nvPr>
            <p:ph type="title"/>
          </p:nvPr>
        </p:nvSpPr>
        <p:spPr>
          <a:prstGeom prst="rect">
            <a:avLst/>
          </a:prstGeom>
        </p:spPr>
        <p:txBody>
          <a:bodyPr/>
          <a:lstStyle/>
          <a:p>
            <a:pPr/>
            <a:r>
              <a:t>A Story of You</a:t>
            </a:r>
          </a:p>
        </p:txBody>
      </p:sp>
      <p:sp>
        <p:nvSpPr>
          <p:cNvPr id="220" name="You and your Data"/>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You and your Data</a:t>
            </a:r>
          </a:p>
        </p:txBody>
      </p:sp>
      <p:pic>
        <p:nvPicPr>
          <p:cNvPr id="221" name="Screen Shot 2021-01-16 at 11.55.40 AM.png" descr="Screen Shot 2021-01-16 at 11.55.40 AM.png"/>
          <p:cNvPicPr>
            <a:picLocks noChangeAspect="1"/>
          </p:cNvPicPr>
          <p:nvPr/>
        </p:nvPicPr>
        <p:blipFill>
          <a:blip r:embed="rId2">
            <a:extLst/>
          </a:blip>
          <a:stretch>
            <a:fillRect/>
          </a:stretch>
        </p:blipFill>
        <p:spPr>
          <a:xfrm>
            <a:off x="12533481" y="-1408624"/>
            <a:ext cx="14808365" cy="1571004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o- Who are you? Who you know? Who are you connected to? Who you think you are? Who others think you are?…"/>
          <p:cNvSpPr txBox="1"/>
          <p:nvPr>
            <p:ph type="body" sz="half" idx="1"/>
          </p:nvPr>
        </p:nvSpPr>
        <p:spPr>
          <a:prstGeom prst="rect">
            <a:avLst/>
          </a:prstGeom>
        </p:spPr>
        <p:txBody>
          <a:bodyPr/>
          <a:lstStyle/>
          <a:p>
            <a:pPr defTabSz="426466">
              <a:spcBef>
                <a:spcPts val="2400"/>
              </a:spcBef>
              <a:defRPr sz="2920"/>
            </a:pPr>
            <a:r>
              <a:t>Who- </a:t>
            </a:r>
            <a:r>
              <a:rPr>
                <a:latin typeface="+mn-lt"/>
                <a:ea typeface="+mn-ea"/>
                <a:cs typeface="+mn-cs"/>
                <a:sym typeface="Graphik"/>
              </a:rPr>
              <a:t>Who are you? Who you know? Who are you connected to? Who you think you are? Who others think you are?</a:t>
            </a:r>
          </a:p>
          <a:p>
            <a:pPr defTabSz="426466">
              <a:spcBef>
                <a:spcPts val="2400"/>
              </a:spcBef>
              <a:defRPr sz="2920"/>
            </a:pPr>
            <a:r>
              <a:t>What- </a:t>
            </a:r>
            <a:r>
              <a:rPr>
                <a:latin typeface="+mn-lt"/>
                <a:ea typeface="+mn-ea"/>
                <a:cs typeface="+mn-cs"/>
                <a:sym typeface="Graphik"/>
              </a:rPr>
              <a:t>What do you do? What do you like? What are your hobbies? What do you do for your free time?</a:t>
            </a:r>
            <a:endParaRPr>
              <a:latin typeface="+mn-lt"/>
              <a:ea typeface="+mn-ea"/>
              <a:cs typeface="+mn-cs"/>
              <a:sym typeface="Graphik"/>
            </a:endParaRPr>
          </a:p>
          <a:p>
            <a:pPr defTabSz="426466">
              <a:spcBef>
                <a:spcPts val="2400"/>
              </a:spcBef>
              <a:defRPr sz="2920"/>
            </a:pPr>
            <a:r>
              <a:t>When- </a:t>
            </a:r>
            <a:r>
              <a:rPr>
                <a:latin typeface="+mn-lt"/>
                <a:ea typeface="+mn-ea"/>
                <a:cs typeface="+mn-cs"/>
                <a:sym typeface="Graphik"/>
              </a:rPr>
              <a:t> When were you born? What generation are you? When do you wake up? When do you go to work? When do you go online?</a:t>
            </a:r>
            <a:endParaRPr>
              <a:latin typeface="+mn-lt"/>
              <a:ea typeface="+mn-ea"/>
              <a:cs typeface="+mn-cs"/>
              <a:sym typeface="Graphik"/>
            </a:endParaRPr>
          </a:p>
          <a:p>
            <a:pPr defTabSz="426466">
              <a:spcBef>
                <a:spcPts val="2400"/>
              </a:spcBef>
              <a:defRPr sz="2920"/>
            </a:pPr>
            <a:r>
              <a:t>Where- </a:t>
            </a:r>
            <a:r>
              <a:rPr>
                <a:latin typeface="+mn-lt"/>
                <a:ea typeface="+mn-ea"/>
                <a:cs typeface="+mn-cs"/>
                <a:sym typeface="Graphik"/>
              </a:rPr>
              <a:t>Where do you live? Where do you work? Where do you exercise? Where do you shop? Where do you search?</a:t>
            </a:r>
            <a:endParaRPr>
              <a:latin typeface="+mn-lt"/>
              <a:ea typeface="+mn-ea"/>
              <a:cs typeface="+mn-cs"/>
              <a:sym typeface="Graphik"/>
            </a:endParaRPr>
          </a:p>
          <a:p>
            <a:pPr defTabSz="426466">
              <a:spcBef>
                <a:spcPts val="2400"/>
              </a:spcBef>
              <a:defRPr sz="2920"/>
            </a:pPr>
            <a:r>
              <a:t>How- </a:t>
            </a:r>
            <a:r>
              <a:rPr>
                <a:latin typeface="+mn-lt"/>
                <a:ea typeface="+mn-ea"/>
                <a:cs typeface="+mn-cs"/>
                <a:sym typeface="Graphik"/>
              </a:rPr>
              <a:t>How do you communicate? How do you make decisions? How do you learn? How do you shop?</a:t>
            </a:r>
          </a:p>
        </p:txBody>
      </p:sp>
      <p:sp>
        <p:nvSpPr>
          <p:cNvPr id="224" name="A Story of You"/>
          <p:cNvSpPr txBox="1"/>
          <p:nvPr>
            <p:ph type="title"/>
          </p:nvPr>
        </p:nvSpPr>
        <p:spPr>
          <a:prstGeom prst="rect">
            <a:avLst/>
          </a:prstGeom>
        </p:spPr>
        <p:txBody>
          <a:bodyPr/>
          <a:lstStyle/>
          <a:p>
            <a:pPr/>
            <a:r>
              <a:t>A Story of You</a:t>
            </a:r>
          </a:p>
        </p:txBody>
      </p:sp>
      <p:sp>
        <p:nvSpPr>
          <p:cNvPr id="225" name="You and your Data"/>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You and your Data</a:t>
            </a:r>
          </a:p>
        </p:txBody>
      </p:sp>
      <p:pic>
        <p:nvPicPr>
          <p:cNvPr id="226" name="Screen Shot 2021-01-16 at 11.52.52 AM.png" descr="Screen Shot 2021-01-16 at 11.52.52 AM.png"/>
          <p:cNvPicPr>
            <a:picLocks noChangeAspect="1"/>
          </p:cNvPicPr>
          <p:nvPr/>
        </p:nvPicPr>
        <p:blipFill>
          <a:blip r:embed="rId2">
            <a:extLst/>
          </a:blip>
          <a:stretch>
            <a:fillRect/>
          </a:stretch>
        </p:blipFill>
        <p:spPr>
          <a:xfrm flipH="1">
            <a:off x="12655291" y="-87539"/>
            <a:ext cx="12538390" cy="138910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WHY?…"/>
          <p:cNvSpPr txBox="1"/>
          <p:nvPr>
            <p:ph type="body" idx="1"/>
          </p:nvPr>
        </p:nvSpPr>
        <p:spPr>
          <a:xfrm>
            <a:off x="-192343" y="3725999"/>
            <a:ext cx="24768686" cy="9911549"/>
          </a:xfrm>
          <a:prstGeom prst="rect">
            <a:avLst/>
          </a:prstGeom>
        </p:spPr>
        <p:txBody>
          <a:bodyPr/>
          <a:lstStyle/>
          <a:p>
            <a:pPr algn="ctr">
              <a:defRPr sz="28200"/>
            </a:pPr>
            <a:r>
              <a:t>WHY?</a:t>
            </a:r>
          </a:p>
          <a:p>
            <a:pPr algn="ctr">
              <a:defRPr sz="10000"/>
            </a:pPr>
            <a:r>
              <a:t>DO YOU DO THINGS?</a:t>
            </a:r>
          </a:p>
          <a:p>
            <a:pPr algn="ctr">
              <a:defRPr sz="10000"/>
            </a:pPr>
            <a:r>
              <a:t>WHY DO THEY WANT TO KNOW?</a:t>
            </a:r>
          </a:p>
        </p:txBody>
      </p:sp>
      <p:sp>
        <p:nvSpPr>
          <p:cNvPr id="229" name="A Story of You"/>
          <p:cNvSpPr txBox="1"/>
          <p:nvPr>
            <p:ph type="title"/>
          </p:nvPr>
        </p:nvSpPr>
        <p:spPr>
          <a:prstGeom prst="rect">
            <a:avLst/>
          </a:prstGeom>
        </p:spPr>
        <p:txBody>
          <a:bodyPr/>
          <a:lstStyle/>
          <a:p>
            <a:pPr/>
            <a:r>
              <a:t>A Story of You</a:t>
            </a:r>
          </a:p>
        </p:txBody>
      </p:sp>
      <p:sp>
        <p:nvSpPr>
          <p:cNvPr id="230" name="You and your Data"/>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You and your Data</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32"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33"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34"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35" name="What data do you have?…"/>
          <p:cNvSpPr txBox="1"/>
          <p:nvPr>
            <p:ph type="body" sz="half" idx="1"/>
          </p:nvPr>
        </p:nvSpPr>
        <p:spPr>
          <a:xfrm>
            <a:off x="1295400" y="5270500"/>
            <a:ext cx="10308059" cy="7137400"/>
          </a:xfrm>
          <a:prstGeom prst="rect">
            <a:avLst/>
          </a:prstGeom>
        </p:spPr>
        <p:txBody>
          <a:bodyPr/>
          <a:lstStyle/>
          <a:p>
            <a:pPr>
              <a:defRPr sz="7000">
                <a:solidFill>
                  <a:srgbClr val="FFFFFF"/>
                </a:solidFill>
              </a:defRPr>
            </a:pPr>
            <a:r>
              <a:t>What data do you have?</a:t>
            </a:r>
          </a:p>
          <a:p>
            <a:pPr>
              <a:defRPr sz="7000">
                <a:solidFill>
                  <a:srgbClr val="FFFFFF"/>
                </a:solidFill>
              </a:defRPr>
            </a:pPr>
          </a:p>
          <a:p>
            <a:pPr>
              <a:defRPr sz="7000">
                <a:solidFill>
                  <a:srgbClr val="FFFFFF"/>
                </a:solidFill>
              </a:defRPr>
            </a:pPr>
            <a:r>
              <a:t>Who wants it?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ORPORATIONS…"/>
          <p:cNvSpPr txBox="1"/>
          <p:nvPr>
            <p:ph type="body" sz="half" idx="1"/>
          </p:nvPr>
        </p:nvSpPr>
        <p:spPr>
          <a:xfrm>
            <a:off x="1295400" y="5002618"/>
            <a:ext cx="11442701" cy="6886576"/>
          </a:xfrm>
          <a:prstGeom prst="rect">
            <a:avLst/>
          </a:prstGeom>
        </p:spPr>
        <p:txBody>
          <a:bodyPr/>
          <a:lstStyle/>
          <a:p>
            <a:pPr>
              <a:defRPr sz="9100">
                <a:latin typeface="+mn-lt"/>
                <a:ea typeface="+mn-ea"/>
                <a:cs typeface="+mn-cs"/>
                <a:sym typeface="Graphik"/>
              </a:defRPr>
            </a:pPr>
            <a:r>
              <a:t>CORPORATIONS</a:t>
            </a:r>
          </a:p>
          <a:p>
            <a:pPr>
              <a:defRPr sz="9100">
                <a:latin typeface="+mn-lt"/>
                <a:ea typeface="+mn-ea"/>
                <a:cs typeface="+mn-cs"/>
                <a:sym typeface="Graphik"/>
              </a:defRPr>
            </a:pPr>
            <a:r>
              <a:t>OTHER PEOPLE</a:t>
            </a:r>
          </a:p>
          <a:p>
            <a:pPr>
              <a:defRPr sz="9100">
                <a:latin typeface="+mn-lt"/>
                <a:ea typeface="+mn-ea"/>
                <a:cs typeface="+mn-cs"/>
                <a:sym typeface="Graphik"/>
              </a:defRPr>
            </a:pPr>
            <a:r>
              <a:t>STATE ENTITIES</a:t>
            </a:r>
          </a:p>
        </p:txBody>
      </p:sp>
      <p:sp>
        <p:nvSpPr>
          <p:cNvPr id="238" name="WHO WANTS IT?"/>
          <p:cNvSpPr txBox="1"/>
          <p:nvPr>
            <p:ph type="title"/>
          </p:nvPr>
        </p:nvSpPr>
        <p:spPr>
          <a:prstGeom prst="rect">
            <a:avLst/>
          </a:prstGeom>
        </p:spPr>
        <p:txBody>
          <a:bodyPr/>
          <a:lstStyle/>
          <a:p>
            <a:pPr/>
            <a:r>
              <a:t>WHO WANTS IT?</a:t>
            </a:r>
          </a:p>
        </p:txBody>
      </p:sp>
      <p:pic>
        <p:nvPicPr>
          <p:cNvPr id="239" name="Screen Shot 2021-01-16 at 11.59.12 AM.png" descr="Screen Shot 2021-01-16 at 11.59.12 AM.png"/>
          <p:cNvPicPr>
            <a:picLocks noChangeAspect="1"/>
          </p:cNvPicPr>
          <p:nvPr/>
        </p:nvPicPr>
        <p:blipFill>
          <a:blip r:embed="rId2">
            <a:extLst/>
          </a:blip>
          <a:stretch>
            <a:fillRect/>
          </a:stretch>
        </p:blipFill>
        <p:spPr>
          <a:xfrm>
            <a:off x="11783011" y="856377"/>
            <a:ext cx="14439728" cy="1200324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41"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42"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43"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44" name="What data do you have?…"/>
          <p:cNvSpPr txBox="1"/>
          <p:nvPr>
            <p:ph type="body" sz="half" idx="1"/>
          </p:nvPr>
        </p:nvSpPr>
        <p:spPr>
          <a:xfrm>
            <a:off x="1295400" y="5270499"/>
            <a:ext cx="10308059" cy="8296184"/>
          </a:xfrm>
          <a:prstGeom prst="rect">
            <a:avLst/>
          </a:prstGeom>
        </p:spPr>
        <p:txBody>
          <a:bodyPr/>
          <a:lstStyle/>
          <a:p>
            <a:pPr defTabSz="543305">
              <a:spcBef>
                <a:spcPts val="3000"/>
              </a:spcBef>
              <a:defRPr sz="6510">
                <a:solidFill>
                  <a:srgbClr val="FFFFFF"/>
                </a:solidFill>
              </a:defRPr>
            </a:pPr>
            <a:r>
              <a:t>What data do you have?</a:t>
            </a:r>
          </a:p>
          <a:p>
            <a:pPr defTabSz="543305">
              <a:spcBef>
                <a:spcPts val="3000"/>
              </a:spcBef>
              <a:defRPr sz="6510">
                <a:solidFill>
                  <a:srgbClr val="FFFFFF"/>
                </a:solidFill>
              </a:defRPr>
            </a:pPr>
          </a:p>
          <a:p>
            <a:pPr defTabSz="543305">
              <a:spcBef>
                <a:spcPts val="3000"/>
              </a:spcBef>
              <a:defRPr sz="6510">
                <a:solidFill>
                  <a:srgbClr val="FFFFFF"/>
                </a:solidFill>
              </a:defRPr>
            </a:pPr>
            <a:r>
              <a:t>Who wants it?</a:t>
            </a:r>
          </a:p>
          <a:p>
            <a:pPr defTabSz="543305">
              <a:spcBef>
                <a:spcPts val="3000"/>
              </a:spcBef>
              <a:defRPr sz="6510">
                <a:solidFill>
                  <a:srgbClr val="FFFFFF"/>
                </a:solidFill>
              </a:defRPr>
            </a:pPr>
          </a:p>
          <a:p>
            <a:pPr defTabSz="543305">
              <a:spcBef>
                <a:spcPts val="3000"/>
              </a:spcBef>
              <a:defRPr sz="6510">
                <a:solidFill>
                  <a:srgbClr val="FFFFFF"/>
                </a:solidFill>
              </a:defRPr>
            </a:pPr>
            <a:r>
              <a:t>Are they getting it? How are they getting it?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pps…"/>
          <p:cNvSpPr txBox="1"/>
          <p:nvPr>
            <p:ph type="body" sz="half" idx="1"/>
          </p:nvPr>
        </p:nvSpPr>
        <p:spPr>
          <a:xfrm>
            <a:off x="1295400" y="5034516"/>
            <a:ext cx="13966438" cy="8334787"/>
          </a:xfrm>
          <a:prstGeom prst="rect">
            <a:avLst/>
          </a:prstGeom>
        </p:spPr>
        <p:txBody>
          <a:bodyPr/>
          <a:lstStyle/>
          <a:p>
            <a:pPr defTabSz="455675">
              <a:spcBef>
                <a:spcPts val="2500"/>
              </a:spcBef>
              <a:defRPr sz="3120"/>
            </a:pPr>
            <a:r>
              <a:t>Apps</a:t>
            </a:r>
          </a:p>
          <a:p>
            <a:pPr defTabSz="455675">
              <a:spcBef>
                <a:spcPts val="2500"/>
              </a:spcBef>
              <a:defRPr sz="3120"/>
            </a:pPr>
            <a:r>
              <a:t>Phones</a:t>
            </a:r>
          </a:p>
          <a:p>
            <a:pPr defTabSz="455675">
              <a:spcBef>
                <a:spcPts val="2500"/>
              </a:spcBef>
              <a:defRPr sz="3120"/>
            </a:pPr>
            <a:r>
              <a:t>Smart Homes/IOT</a:t>
            </a:r>
          </a:p>
          <a:p>
            <a:pPr defTabSz="455675">
              <a:spcBef>
                <a:spcPts val="2500"/>
              </a:spcBef>
              <a:defRPr sz="3120"/>
            </a:pPr>
            <a:r>
              <a:t>Searches</a:t>
            </a:r>
          </a:p>
          <a:p>
            <a:pPr defTabSz="455675">
              <a:spcBef>
                <a:spcPts val="2500"/>
              </a:spcBef>
              <a:defRPr sz="3120"/>
            </a:pPr>
            <a:r>
              <a:t>Page Visits</a:t>
            </a:r>
          </a:p>
          <a:p>
            <a:pPr defTabSz="455675">
              <a:spcBef>
                <a:spcPts val="2500"/>
              </a:spcBef>
              <a:defRPr sz="3120"/>
            </a:pPr>
            <a:r>
              <a:t>Purchases</a:t>
            </a:r>
          </a:p>
          <a:p>
            <a:pPr defTabSz="455675">
              <a:spcBef>
                <a:spcPts val="2500"/>
              </a:spcBef>
              <a:defRPr sz="3120"/>
            </a:pPr>
            <a:r>
              <a:t>Travel</a:t>
            </a:r>
          </a:p>
          <a:p>
            <a:pPr defTabSz="455675">
              <a:spcBef>
                <a:spcPts val="2500"/>
              </a:spcBef>
              <a:defRPr sz="3120"/>
            </a:pPr>
            <a:r>
              <a:t>Socializing</a:t>
            </a:r>
          </a:p>
          <a:p>
            <a:pPr defTabSz="455675">
              <a:spcBef>
                <a:spcPts val="2500"/>
              </a:spcBef>
              <a:defRPr sz="3120"/>
            </a:pPr>
            <a:r>
              <a:t>Physical Geography</a:t>
            </a:r>
          </a:p>
          <a:p>
            <a:pPr defTabSz="455675">
              <a:spcBef>
                <a:spcPts val="2500"/>
              </a:spcBef>
              <a:defRPr sz="3120"/>
            </a:pPr>
            <a:r>
              <a:t>Ideology</a:t>
            </a:r>
          </a:p>
        </p:txBody>
      </p:sp>
      <p:sp>
        <p:nvSpPr>
          <p:cNvPr id="247" name="How do we Know?"/>
          <p:cNvSpPr txBox="1"/>
          <p:nvPr>
            <p:ph type="title"/>
          </p:nvPr>
        </p:nvSpPr>
        <p:spPr>
          <a:prstGeom prst="rect">
            <a:avLst/>
          </a:prstGeom>
        </p:spPr>
        <p:txBody>
          <a:bodyPr/>
          <a:lstStyle>
            <a:lvl1pPr defTabSz="537463">
              <a:defRPr spc="-367" sz="9200"/>
            </a:lvl1pPr>
          </a:lstStyle>
          <a:p>
            <a:pPr/>
            <a:r>
              <a:t>How do we Know?</a:t>
            </a:r>
          </a:p>
        </p:txBody>
      </p:sp>
      <p:sp>
        <p:nvSpPr>
          <p:cNvPr id="248" name="Are they really targeting m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Are they really targeting me?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75" name="Intro…"/>
          <p:cNvSpPr txBox="1"/>
          <p:nvPr>
            <p:ph type="body" sz="half" idx="1"/>
          </p:nvPr>
        </p:nvSpPr>
        <p:spPr>
          <a:xfrm>
            <a:off x="1343000" y="3845041"/>
            <a:ext cx="9852388" cy="7789477"/>
          </a:xfrm>
          <a:prstGeom prst="rect">
            <a:avLst/>
          </a:prstGeom>
        </p:spPr>
        <p:txBody>
          <a:bodyPr/>
          <a:lstStyle/>
          <a:p>
            <a:pPr defTabSz="519937">
              <a:spcBef>
                <a:spcPts val="2900"/>
              </a:spcBef>
              <a:defRPr sz="7119">
                <a:solidFill>
                  <a:srgbClr val="FFFFFF"/>
                </a:solidFill>
                <a:latin typeface="+mn-lt"/>
                <a:ea typeface="+mn-ea"/>
                <a:cs typeface="+mn-cs"/>
                <a:sym typeface="Graphik"/>
              </a:defRPr>
            </a:pPr>
            <a:r>
              <a:t>Intro</a:t>
            </a:r>
          </a:p>
          <a:p>
            <a:pPr defTabSz="519937">
              <a:spcBef>
                <a:spcPts val="2900"/>
              </a:spcBef>
              <a:defRPr sz="7297">
                <a:solidFill>
                  <a:srgbClr val="FFFFFF"/>
                </a:solidFill>
                <a:latin typeface="+mn-lt"/>
                <a:ea typeface="+mn-ea"/>
                <a:cs typeface="+mn-cs"/>
                <a:sym typeface="Graphik"/>
              </a:defRPr>
            </a:pPr>
            <a:r>
              <a:t>Special Guest- Rose</a:t>
            </a:r>
          </a:p>
          <a:p>
            <a:pPr defTabSz="519937">
              <a:spcBef>
                <a:spcPts val="2900"/>
              </a:spcBef>
              <a:defRPr sz="7297">
                <a:solidFill>
                  <a:srgbClr val="FFFFFF"/>
                </a:solidFill>
                <a:latin typeface="+mn-lt"/>
                <a:ea typeface="+mn-ea"/>
                <a:cs typeface="+mn-cs"/>
                <a:sym typeface="Graphik"/>
              </a:defRPr>
            </a:pPr>
            <a:r>
              <a:t>New Years ReFresh</a:t>
            </a:r>
          </a:p>
          <a:p>
            <a:pPr defTabSz="519937">
              <a:spcBef>
                <a:spcPts val="2900"/>
              </a:spcBef>
              <a:defRPr sz="7297">
                <a:solidFill>
                  <a:srgbClr val="FFFFFF"/>
                </a:solidFill>
                <a:latin typeface="+mn-lt"/>
                <a:ea typeface="+mn-ea"/>
                <a:cs typeface="+mn-cs"/>
                <a:sym typeface="Graphik"/>
              </a:defRPr>
            </a:pPr>
            <a:r>
              <a:t>Outro</a:t>
            </a:r>
          </a:p>
          <a:p>
            <a:pPr defTabSz="519937">
              <a:spcBef>
                <a:spcPts val="2900"/>
              </a:spcBef>
              <a:defRPr sz="7297">
                <a:solidFill>
                  <a:srgbClr val="FFFFFF"/>
                </a:solidFill>
                <a:latin typeface="+mn-lt"/>
                <a:ea typeface="+mn-ea"/>
                <a:cs typeface="+mn-cs"/>
                <a:sym typeface="Graphik"/>
              </a:defRPr>
            </a:pPr>
            <a:r>
              <a:t>(Cypurr After Hours)</a:t>
            </a:r>
          </a:p>
        </p:txBody>
      </p:sp>
      <p:sp>
        <p:nvSpPr>
          <p:cNvPr id="176" name="Overview"/>
          <p:cNvSpPr txBox="1"/>
          <p:nvPr>
            <p:ph type="title"/>
          </p:nvPr>
        </p:nvSpPr>
        <p:spPr>
          <a:prstGeom prst="rect">
            <a:avLst/>
          </a:prstGeom>
        </p:spPr>
        <p:txBody>
          <a:bodyPr/>
          <a:lstStyle>
            <a:lvl1pPr>
              <a:defRPr>
                <a:solidFill>
                  <a:srgbClr val="FFFFFF"/>
                </a:solidFill>
              </a:defRPr>
            </a:lvl1pPr>
          </a:lstStyle>
          <a:p>
            <a:pPr/>
            <a:r>
              <a:t>Overview</a:t>
            </a:r>
          </a:p>
        </p:txBody>
      </p:sp>
      <p:pic>
        <p:nvPicPr>
          <p:cNvPr id="177"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pps…"/>
          <p:cNvSpPr txBox="1"/>
          <p:nvPr>
            <p:ph type="body" sz="half" idx="1"/>
          </p:nvPr>
        </p:nvSpPr>
        <p:spPr>
          <a:xfrm>
            <a:off x="1295400" y="5034516"/>
            <a:ext cx="13966438" cy="8334787"/>
          </a:xfrm>
          <a:prstGeom prst="rect">
            <a:avLst/>
          </a:prstGeom>
        </p:spPr>
        <p:txBody>
          <a:bodyPr/>
          <a:lstStyle/>
          <a:p>
            <a:pPr defTabSz="455675">
              <a:spcBef>
                <a:spcPts val="2500"/>
              </a:spcBef>
              <a:defRPr sz="3120"/>
            </a:pPr>
            <a:r>
              <a:t>Apps</a:t>
            </a:r>
          </a:p>
          <a:p>
            <a:pPr defTabSz="455675">
              <a:spcBef>
                <a:spcPts val="2500"/>
              </a:spcBef>
              <a:defRPr sz="3120"/>
            </a:pPr>
            <a:r>
              <a:t>Phones</a:t>
            </a:r>
          </a:p>
          <a:p>
            <a:pPr defTabSz="455675">
              <a:spcBef>
                <a:spcPts val="2500"/>
              </a:spcBef>
              <a:defRPr sz="3120"/>
            </a:pPr>
            <a:r>
              <a:t>Smart Homes/IOT</a:t>
            </a:r>
          </a:p>
          <a:p>
            <a:pPr defTabSz="455675">
              <a:spcBef>
                <a:spcPts val="2500"/>
              </a:spcBef>
              <a:defRPr sz="3120"/>
            </a:pPr>
            <a:r>
              <a:t>Searches</a:t>
            </a:r>
          </a:p>
          <a:p>
            <a:pPr defTabSz="455675">
              <a:spcBef>
                <a:spcPts val="2500"/>
              </a:spcBef>
              <a:defRPr sz="3120"/>
            </a:pPr>
            <a:r>
              <a:t>Page Visits</a:t>
            </a:r>
          </a:p>
          <a:p>
            <a:pPr defTabSz="455675">
              <a:spcBef>
                <a:spcPts val="2500"/>
              </a:spcBef>
              <a:defRPr sz="3120"/>
            </a:pPr>
            <a:r>
              <a:t>Purchases</a:t>
            </a:r>
          </a:p>
          <a:p>
            <a:pPr defTabSz="455675">
              <a:spcBef>
                <a:spcPts val="2500"/>
              </a:spcBef>
              <a:defRPr sz="3120"/>
            </a:pPr>
            <a:r>
              <a:t>Travel</a:t>
            </a:r>
          </a:p>
          <a:p>
            <a:pPr defTabSz="455675">
              <a:spcBef>
                <a:spcPts val="2500"/>
              </a:spcBef>
              <a:defRPr sz="3120"/>
            </a:pPr>
            <a:r>
              <a:t>Socializing</a:t>
            </a:r>
          </a:p>
          <a:p>
            <a:pPr defTabSz="455675">
              <a:spcBef>
                <a:spcPts val="2500"/>
              </a:spcBef>
              <a:defRPr sz="3120"/>
            </a:pPr>
            <a:r>
              <a:t>Physical Geography</a:t>
            </a:r>
          </a:p>
          <a:p>
            <a:pPr defTabSz="455675">
              <a:spcBef>
                <a:spcPts val="2500"/>
              </a:spcBef>
              <a:defRPr sz="3120"/>
            </a:pPr>
            <a:r>
              <a:t>Ideology</a:t>
            </a:r>
          </a:p>
        </p:txBody>
      </p:sp>
      <p:sp>
        <p:nvSpPr>
          <p:cNvPr id="251" name="How do we Know?"/>
          <p:cNvSpPr txBox="1"/>
          <p:nvPr>
            <p:ph type="title"/>
          </p:nvPr>
        </p:nvSpPr>
        <p:spPr>
          <a:prstGeom prst="rect">
            <a:avLst/>
          </a:prstGeom>
        </p:spPr>
        <p:txBody>
          <a:bodyPr/>
          <a:lstStyle>
            <a:lvl1pPr defTabSz="537463">
              <a:defRPr spc="-367" sz="9200"/>
            </a:lvl1pPr>
          </a:lstStyle>
          <a:p>
            <a:pPr/>
            <a:r>
              <a:t>How do we Know?</a:t>
            </a:r>
          </a:p>
        </p:txBody>
      </p:sp>
      <p:sp>
        <p:nvSpPr>
          <p:cNvPr id="252" name="Are they really targeting m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Are they really targeting me?</a:t>
            </a:r>
          </a:p>
        </p:txBody>
      </p:sp>
      <p:sp>
        <p:nvSpPr>
          <p:cNvPr id="253" name="Arrow"/>
          <p:cNvSpPr/>
          <p:nvPr/>
        </p:nvSpPr>
        <p:spPr>
          <a:xfrm>
            <a:off x="7643618" y="721182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54" name="Data In"/>
          <p:cNvSpPr txBox="1"/>
          <p:nvPr/>
        </p:nvSpPr>
        <p:spPr>
          <a:xfrm>
            <a:off x="7427807" y="6498399"/>
            <a:ext cx="1701623"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pps…"/>
          <p:cNvSpPr txBox="1"/>
          <p:nvPr>
            <p:ph type="body" sz="half" idx="1"/>
          </p:nvPr>
        </p:nvSpPr>
        <p:spPr>
          <a:xfrm>
            <a:off x="1295400" y="5034516"/>
            <a:ext cx="13966438" cy="8334787"/>
          </a:xfrm>
          <a:prstGeom prst="rect">
            <a:avLst/>
          </a:prstGeom>
        </p:spPr>
        <p:txBody>
          <a:bodyPr/>
          <a:lstStyle/>
          <a:p>
            <a:pPr defTabSz="455675">
              <a:spcBef>
                <a:spcPts val="2500"/>
              </a:spcBef>
              <a:defRPr sz="3120"/>
            </a:pPr>
            <a:r>
              <a:t>Apps</a:t>
            </a:r>
          </a:p>
          <a:p>
            <a:pPr defTabSz="455675">
              <a:spcBef>
                <a:spcPts val="2500"/>
              </a:spcBef>
              <a:defRPr sz="3120"/>
            </a:pPr>
            <a:r>
              <a:t>Phones</a:t>
            </a:r>
          </a:p>
          <a:p>
            <a:pPr defTabSz="455675">
              <a:spcBef>
                <a:spcPts val="2500"/>
              </a:spcBef>
              <a:defRPr sz="3120"/>
            </a:pPr>
            <a:r>
              <a:t>Smart Homes/IOT</a:t>
            </a:r>
          </a:p>
          <a:p>
            <a:pPr defTabSz="455675">
              <a:spcBef>
                <a:spcPts val="2500"/>
              </a:spcBef>
              <a:defRPr sz="3120"/>
            </a:pPr>
            <a:r>
              <a:t>Searches</a:t>
            </a:r>
          </a:p>
          <a:p>
            <a:pPr defTabSz="455675">
              <a:spcBef>
                <a:spcPts val="2500"/>
              </a:spcBef>
              <a:defRPr sz="3120"/>
            </a:pPr>
            <a:r>
              <a:t>Page Visits</a:t>
            </a:r>
          </a:p>
          <a:p>
            <a:pPr defTabSz="455675">
              <a:spcBef>
                <a:spcPts val="2500"/>
              </a:spcBef>
              <a:defRPr sz="3120"/>
            </a:pPr>
            <a:r>
              <a:t>Purchases</a:t>
            </a:r>
          </a:p>
          <a:p>
            <a:pPr defTabSz="455675">
              <a:spcBef>
                <a:spcPts val="2500"/>
              </a:spcBef>
              <a:defRPr sz="3120"/>
            </a:pPr>
            <a:r>
              <a:t>Travel</a:t>
            </a:r>
          </a:p>
          <a:p>
            <a:pPr defTabSz="455675">
              <a:spcBef>
                <a:spcPts val="2500"/>
              </a:spcBef>
              <a:defRPr sz="3120"/>
            </a:pPr>
            <a:r>
              <a:t>Socializing</a:t>
            </a:r>
          </a:p>
          <a:p>
            <a:pPr defTabSz="455675">
              <a:spcBef>
                <a:spcPts val="2500"/>
              </a:spcBef>
              <a:defRPr sz="3120"/>
            </a:pPr>
            <a:r>
              <a:t>Physical Geography</a:t>
            </a:r>
          </a:p>
          <a:p>
            <a:pPr defTabSz="455675">
              <a:spcBef>
                <a:spcPts val="2500"/>
              </a:spcBef>
              <a:defRPr sz="3120"/>
            </a:pPr>
            <a:r>
              <a:t>Ideology</a:t>
            </a:r>
          </a:p>
        </p:txBody>
      </p:sp>
      <p:sp>
        <p:nvSpPr>
          <p:cNvPr id="257" name="How do we Know?"/>
          <p:cNvSpPr txBox="1"/>
          <p:nvPr>
            <p:ph type="title"/>
          </p:nvPr>
        </p:nvSpPr>
        <p:spPr>
          <a:prstGeom prst="rect">
            <a:avLst/>
          </a:prstGeom>
        </p:spPr>
        <p:txBody>
          <a:bodyPr/>
          <a:lstStyle>
            <a:lvl1pPr defTabSz="537463">
              <a:defRPr spc="-367" sz="9200"/>
            </a:lvl1pPr>
          </a:lstStyle>
          <a:p>
            <a:pPr/>
            <a:r>
              <a:t>How do we Know?</a:t>
            </a:r>
          </a:p>
        </p:txBody>
      </p:sp>
      <p:sp>
        <p:nvSpPr>
          <p:cNvPr id="258" name="Are they really targeting m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Are they really targeting me?</a:t>
            </a:r>
          </a:p>
        </p:txBody>
      </p:sp>
      <p:sp>
        <p:nvSpPr>
          <p:cNvPr id="259" name="Minus"/>
          <p:cNvSpPr/>
          <p:nvPr/>
        </p:nvSpPr>
        <p:spPr>
          <a:xfrm>
            <a:off x="10397452" y="7124870"/>
            <a:ext cx="3589097" cy="678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 y="0"/>
                </a:moveTo>
                <a:cubicBezTo>
                  <a:pt x="68" y="0"/>
                  <a:pt x="0" y="357"/>
                  <a:pt x="0" y="799"/>
                </a:cubicBezTo>
                <a:lnTo>
                  <a:pt x="0" y="20801"/>
                </a:lnTo>
                <a:cubicBezTo>
                  <a:pt x="0" y="21240"/>
                  <a:pt x="68" y="21600"/>
                  <a:pt x="151" y="21600"/>
                </a:cubicBezTo>
                <a:lnTo>
                  <a:pt x="21449" y="21600"/>
                </a:lnTo>
                <a:cubicBezTo>
                  <a:pt x="21532" y="21600"/>
                  <a:pt x="21600" y="21240"/>
                  <a:pt x="21600" y="20801"/>
                </a:cubicBezTo>
                <a:lnTo>
                  <a:pt x="21600" y="799"/>
                </a:lnTo>
                <a:cubicBezTo>
                  <a:pt x="21600" y="360"/>
                  <a:pt x="21532" y="0"/>
                  <a:pt x="21449" y="0"/>
                </a:cubicBezTo>
                <a:lnTo>
                  <a:pt x="151" y="0"/>
                </a:lnTo>
                <a:close/>
              </a:path>
            </a:pathLst>
          </a:cu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60" name="Minus"/>
          <p:cNvSpPr/>
          <p:nvPr/>
        </p:nvSpPr>
        <p:spPr>
          <a:xfrm>
            <a:off x="10397451" y="7995532"/>
            <a:ext cx="3589098" cy="678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 y="0"/>
                </a:moveTo>
                <a:cubicBezTo>
                  <a:pt x="68" y="0"/>
                  <a:pt x="0" y="357"/>
                  <a:pt x="0" y="799"/>
                </a:cubicBezTo>
                <a:lnTo>
                  <a:pt x="0" y="20801"/>
                </a:lnTo>
                <a:cubicBezTo>
                  <a:pt x="0" y="21240"/>
                  <a:pt x="68" y="21600"/>
                  <a:pt x="151" y="21600"/>
                </a:cubicBezTo>
                <a:lnTo>
                  <a:pt x="21449" y="21600"/>
                </a:lnTo>
                <a:cubicBezTo>
                  <a:pt x="21532" y="21600"/>
                  <a:pt x="21600" y="21240"/>
                  <a:pt x="21600" y="20801"/>
                </a:cubicBezTo>
                <a:lnTo>
                  <a:pt x="21600" y="799"/>
                </a:lnTo>
                <a:cubicBezTo>
                  <a:pt x="21600" y="360"/>
                  <a:pt x="21532" y="0"/>
                  <a:pt x="21449" y="0"/>
                </a:cubicBezTo>
                <a:lnTo>
                  <a:pt x="151" y="0"/>
                </a:lnTo>
                <a:close/>
              </a:path>
            </a:pathLst>
          </a:cu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61" name="Arrow"/>
          <p:cNvSpPr/>
          <p:nvPr/>
        </p:nvSpPr>
        <p:spPr>
          <a:xfrm>
            <a:off x="7643618" y="721182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62" name="Data Organized"/>
          <p:cNvSpPr txBox="1"/>
          <p:nvPr/>
        </p:nvSpPr>
        <p:spPr>
          <a:xfrm>
            <a:off x="10387291" y="6213377"/>
            <a:ext cx="3609418"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Organized</a:t>
            </a:r>
          </a:p>
        </p:txBody>
      </p:sp>
      <p:sp>
        <p:nvSpPr>
          <p:cNvPr id="263" name="Data In"/>
          <p:cNvSpPr txBox="1"/>
          <p:nvPr/>
        </p:nvSpPr>
        <p:spPr>
          <a:xfrm>
            <a:off x="7427807" y="6498399"/>
            <a:ext cx="1701623"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In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Apps…"/>
          <p:cNvSpPr txBox="1"/>
          <p:nvPr>
            <p:ph type="body" sz="half" idx="1"/>
          </p:nvPr>
        </p:nvSpPr>
        <p:spPr>
          <a:xfrm>
            <a:off x="1295400" y="5034516"/>
            <a:ext cx="13966438" cy="8334787"/>
          </a:xfrm>
          <a:prstGeom prst="rect">
            <a:avLst/>
          </a:prstGeom>
        </p:spPr>
        <p:txBody>
          <a:bodyPr/>
          <a:lstStyle/>
          <a:p>
            <a:pPr defTabSz="455675">
              <a:spcBef>
                <a:spcPts val="2500"/>
              </a:spcBef>
              <a:defRPr sz="3120"/>
            </a:pPr>
            <a:r>
              <a:t>Apps</a:t>
            </a:r>
          </a:p>
          <a:p>
            <a:pPr defTabSz="455675">
              <a:spcBef>
                <a:spcPts val="2500"/>
              </a:spcBef>
              <a:defRPr sz="3120"/>
            </a:pPr>
            <a:r>
              <a:t>Phones</a:t>
            </a:r>
          </a:p>
          <a:p>
            <a:pPr defTabSz="455675">
              <a:spcBef>
                <a:spcPts val="2500"/>
              </a:spcBef>
              <a:defRPr sz="3120"/>
            </a:pPr>
            <a:r>
              <a:t>Smart Homes/IOT</a:t>
            </a:r>
          </a:p>
          <a:p>
            <a:pPr defTabSz="455675">
              <a:spcBef>
                <a:spcPts val="2500"/>
              </a:spcBef>
              <a:defRPr sz="3120"/>
            </a:pPr>
            <a:r>
              <a:t>Searches</a:t>
            </a:r>
          </a:p>
          <a:p>
            <a:pPr defTabSz="455675">
              <a:spcBef>
                <a:spcPts val="2500"/>
              </a:spcBef>
              <a:defRPr sz="3120"/>
            </a:pPr>
            <a:r>
              <a:t>Page Visits</a:t>
            </a:r>
          </a:p>
          <a:p>
            <a:pPr defTabSz="455675">
              <a:spcBef>
                <a:spcPts val="2500"/>
              </a:spcBef>
              <a:defRPr sz="3120"/>
            </a:pPr>
            <a:r>
              <a:t>Purchases</a:t>
            </a:r>
          </a:p>
          <a:p>
            <a:pPr defTabSz="455675">
              <a:spcBef>
                <a:spcPts val="2500"/>
              </a:spcBef>
              <a:defRPr sz="3120"/>
            </a:pPr>
            <a:r>
              <a:t>Travel</a:t>
            </a:r>
          </a:p>
          <a:p>
            <a:pPr defTabSz="455675">
              <a:spcBef>
                <a:spcPts val="2500"/>
              </a:spcBef>
              <a:defRPr sz="3120"/>
            </a:pPr>
            <a:r>
              <a:t>Socializing</a:t>
            </a:r>
          </a:p>
          <a:p>
            <a:pPr defTabSz="455675">
              <a:spcBef>
                <a:spcPts val="2500"/>
              </a:spcBef>
              <a:defRPr sz="3120"/>
            </a:pPr>
            <a:r>
              <a:t>Physical Geography</a:t>
            </a:r>
          </a:p>
          <a:p>
            <a:pPr defTabSz="455675">
              <a:spcBef>
                <a:spcPts val="2500"/>
              </a:spcBef>
              <a:defRPr sz="3120"/>
            </a:pPr>
            <a:r>
              <a:t>Ideology</a:t>
            </a:r>
          </a:p>
        </p:txBody>
      </p:sp>
      <p:sp>
        <p:nvSpPr>
          <p:cNvPr id="266" name="How do we Know?"/>
          <p:cNvSpPr txBox="1"/>
          <p:nvPr>
            <p:ph type="title"/>
          </p:nvPr>
        </p:nvSpPr>
        <p:spPr>
          <a:prstGeom prst="rect">
            <a:avLst/>
          </a:prstGeom>
        </p:spPr>
        <p:txBody>
          <a:bodyPr/>
          <a:lstStyle>
            <a:lvl1pPr defTabSz="537463">
              <a:defRPr spc="-367" sz="9200"/>
            </a:lvl1pPr>
          </a:lstStyle>
          <a:p>
            <a:pPr/>
            <a:r>
              <a:t>How do we Know?</a:t>
            </a:r>
          </a:p>
        </p:txBody>
      </p:sp>
      <p:sp>
        <p:nvSpPr>
          <p:cNvPr id="267" name="Are they really targeting m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Are they really targeting me?</a:t>
            </a:r>
          </a:p>
        </p:txBody>
      </p:sp>
      <p:sp>
        <p:nvSpPr>
          <p:cNvPr id="268" name="Minus"/>
          <p:cNvSpPr/>
          <p:nvPr/>
        </p:nvSpPr>
        <p:spPr>
          <a:xfrm>
            <a:off x="10397452" y="7124870"/>
            <a:ext cx="3589097" cy="678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 y="0"/>
                </a:moveTo>
                <a:cubicBezTo>
                  <a:pt x="68" y="0"/>
                  <a:pt x="0" y="357"/>
                  <a:pt x="0" y="799"/>
                </a:cubicBezTo>
                <a:lnTo>
                  <a:pt x="0" y="20801"/>
                </a:lnTo>
                <a:cubicBezTo>
                  <a:pt x="0" y="21240"/>
                  <a:pt x="68" y="21600"/>
                  <a:pt x="151" y="21600"/>
                </a:cubicBezTo>
                <a:lnTo>
                  <a:pt x="21449" y="21600"/>
                </a:lnTo>
                <a:cubicBezTo>
                  <a:pt x="21532" y="21600"/>
                  <a:pt x="21600" y="21240"/>
                  <a:pt x="21600" y="20801"/>
                </a:cubicBezTo>
                <a:lnTo>
                  <a:pt x="21600" y="799"/>
                </a:lnTo>
                <a:cubicBezTo>
                  <a:pt x="21600" y="360"/>
                  <a:pt x="21532" y="0"/>
                  <a:pt x="21449" y="0"/>
                </a:cubicBezTo>
                <a:lnTo>
                  <a:pt x="151" y="0"/>
                </a:lnTo>
                <a:close/>
              </a:path>
            </a:pathLst>
          </a:cu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69" name="Minus"/>
          <p:cNvSpPr/>
          <p:nvPr/>
        </p:nvSpPr>
        <p:spPr>
          <a:xfrm>
            <a:off x="10397451" y="7995532"/>
            <a:ext cx="3589098" cy="678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 y="0"/>
                </a:moveTo>
                <a:cubicBezTo>
                  <a:pt x="68" y="0"/>
                  <a:pt x="0" y="357"/>
                  <a:pt x="0" y="799"/>
                </a:cubicBezTo>
                <a:lnTo>
                  <a:pt x="0" y="20801"/>
                </a:lnTo>
                <a:cubicBezTo>
                  <a:pt x="0" y="21240"/>
                  <a:pt x="68" y="21600"/>
                  <a:pt x="151" y="21600"/>
                </a:cubicBezTo>
                <a:lnTo>
                  <a:pt x="21449" y="21600"/>
                </a:lnTo>
                <a:cubicBezTo>
                  <a:pt x="21532" y="21600"/>
                  <a:pt x="21600" y="21240"/>
                  <a:pt x="21600" y="20801"/>
                </a:cubicBezTo>
                <a:lnTo>
                  <a:pt x="21600" y="799"/>
                </a:lnTo>
                <a:cubicBezTo>
                  <a:pt x="21600" y="360"/>
                  <a:pt x="21532" y="0"/>
                  <a:pt x="21449" y="0"/>
                </a:cubicBezTo>
                <a:lnTo>
                  <a:pt x="151" y="0"/>
                </a:lnTo>
                <a:close/>
              </a:path>
            </a:pathLst>
          </a:cu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70" name="Ads…"/>
          <p:cNvSpPr txBox="1"/>
          <p:nvPr/>
        </p:nvSpPr>
        <p:spPr>
          <a:xfrm>
            <a:off x="16948925" y="4514380"/>
            <a:ext cx="6690088" cy="833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584200">
              <a:lnSpc>
                <a:spcPct val="100000"/>
              </a:lnSpc>
              <a:spcBef>
                <a:spcPts val="3300"/>
              </a:spcBef>
              <a:tabLst/>
              <a:defRPr spc="0" sz="4000">
                <a:latin typeface="Graphik Semibold"/>
                <a:ea typeface="Graphik Semibold"/>
                <a:cs typeface="Graphik Semibold"/>
                <a:sym typeface="Graphik Semibold"/>
              </a:defRPr>
            </a:pPr>
            <a:r>
              <a:t>Ads</a:t>
            </a:r>
          </a:p>
          <a:p>
            <a:pPr algn="r" defTabSz="584200">
              <a:lnSpc>
                <a:spcPct val="100000"/>
              </a:lnSpc>
              <a:spcBef>
                <a:spcPts val="3300"/>
              </a:spcBef>
              <a:tabLst/>
              <a:defRPr spc="0" sz="4000">
                <a:latin typeface="Graphik Semibold"/>
                <a:ea typeface="Graphik Semibold"/>
                <a:cs typeface="Graphik Semibold"/>
                <a:sym typeface="Graphik Semibold"/>
              </a:defRPr>
            </a:pPr>
            <a:r>
              <a:t>Interactions</a:t>
            </a:r>
          </a:p>
          <a:p>
            <a:pPr algn="r" defTabSz="584200">
              <a:lnSpc>
                <a:spcPct val="100000"/>
              </a:lnSpc>
              <a:spcBef>
                <a:spcPts val="3300"/>
              </a:spcBef>
              <a:tabLst/>
              <a:defRPr spc="0" sz="4000">
                <a:latin typeface="Graphik Semibold"/>
                <a:ea typeface="Graphik Semibold"/>
                <a:cs typeface="Graphik Semibold"/>
                <a:sym typeface="Graphik Semibold"/>
              </a:defRPr>
            </a:pPr>
            <a:r>
              <a:t>Design</a:t>
            </a:r>
          </a:p>
          <a:p>
            <a:pPr algn="r" defTabSz="584200">
              <a:lnSpc>
                <a:spcPct val="100000"/>
              </a:lnSpc>
              <a:spcBef>
                <a:spcPts val="3300"/>
              </a:spcBef>
              <a:tabLst/>
              <a:defRPr spc="0" sz="4000">
                <a:latin typeface="Graphik Semibold"/>
                <a:ea typeface="Graphik Semibold"/>
                <a:cs typeface="Graphik Semibold"/>
                <a:sym typeface="Graphik Semibold"/>
              </a:defRPr>
            </a:pPr>
            <a:r>
              <a:t>Suggestions</a:t>
            </a:r>
          </a:p>
          <a:p>
            <a:pPr algn="r" defTabSz="584200">
              <a:lnSpc>
                <a:spcPct val="100000"/>
              </a:lnSpc>
              <a:spcBef>
                <a:spcPts val="3300"/>
              </a:spcBef>
              <a:tabLst/>
              <a:defRPr spc="0" sz="4000">
                <a:latin typeface="Graphik Semibold"/>
                <a:ea typeface="Graphik Semibold"/>
                <a:cs typeface="Graphik Semibold"/>
                <a:sym typeface="Graphik Semibold"/>
              </a:defRPr>
            </a:pPr>
            <a:r>
              <a:t>Motivations</a:t>
            </a:r>
          </a:p>
          <a:p>
            <a:pPr algn="r" defTabSz="584200">
              <a:lnSpc>
                <a:spcPct val="100000"/>
              </a:lnSpc>
              <a:spcBef>
                <a:spcPts val="3300"/>
              </a:spcBef>
              <a:tabLst/>
              <a:defRPr spc="0" sz="4000">
                <a:latin typeface="Graphik Semibold"/>
                <a:ea typeface="Graphik Semibold"/>
                <a:cs typeface="Graphik Semibold"/>
                <a:sym typeface="Graphik Semibold"/>
              </a:defRPr>
            </a:pPr>
            <a:r>
              <a:t>Unknown use but we know it’s being collected</a:t>
            </a:r>
          </a:p>
        </p:txBody>
      </p:sp>
      <p:sp>
        <p:nvSpPr>
          <p:cNvPr id="271" name="Arrow"/>
          <p:cNvSpPr/>
          <p:nvPr/>
        </p:nvSpPr>
        <p:spPr>
          <a:xfrm>
            <a:off x="7643618" y="721182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72" name="Arrow"/>
          <p:cNvSpPr/>
          <p:nvPr/>
        </p:nvSpPr>
        <p:spPr>
          <a:xfrm>
            <a:off x="15470381" y="721182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73" name="Data Organized"/>
          <p:cNvSpPr txBox="1"/>
          <p:nvPr/>
        </p:nvSpPr>
        <p:spPr>
          <a:xfrm>
            <a:off x="10387291" y="6213377"/>
            <a:ext cx="3609418"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Organized</a:t>
            </a:r>
          </a:p>
        </p:txBody>
      </p:sp>
      <p:sp>
        <p:nvSpPr>
          <p:cNvPr id="274" name="Data In"/>
          <p:cNvSpPr txBox="1"/>
          <p:nvPr/>
        </p:nvSpPr>
        <p:spPr>
          <a:xfrm>
            <a:off x="7427807" y="6498399"/>
            <a:ext cx="1701623"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In</a:t>
            </a:r>
          </a:p>
        </p:txBody>
      </p:sp>
      <p:sp>
        <p:nvSpPr>
          <p:cNvPr id="275" name="Data Out"/>
          <p:cNvSpPr txBox="1"/>
          <p:nvPr/>
        </p:nvSpPr>
        <p:spPr>
          <a:xfrm>
            <a:off x="15470380" y="6213377"/>
            <a:ext cx="2096339" cy="719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pc="-37" sz="3700">
                <a:latin typeface="+mn-lt"/>
                <a:ea typeface="+mn-ea"/>
                <a:cs typeface="+mn-cs"/>
                <a:sym typeface="Graphik"/>
              </a:defRPr>
            </a:lvl1pPr>
          </a:lstStyle>
          <a:p>
            <a:pPr/>
            <a:r>
              <a:t>Data Out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77" name="Rectangle"/>
          <p:cNvSpPr/>
          <p:nvPr/>
        </p:nvSpPr>
        <p:spPr>
          <a:xfrm>
            <a:off x="13821734" y="5143736"/>
            <a:ext cx="10308060" cy="8304269"/>
          </a:xfrm>
          <a:prstGeom prst="rect">
            <a:avLst/>
          </a:prstGeom>
          <a:solidFill>
            <a:schemeClr val="accent3">
              <a:hueOff val="3534278"/>
              <a:satOff val="23024"/>
              <a:lumOff val="-14394"/>
              <a:alpha val="54396"/>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78"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79"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80"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81" name="What data do you have?…"/>
          <p:cNvSpPr txBox="1"/>
          <p:nvPr>
            <p:ph type="body" sz="half" idx="1"/>
          </p:nvPr>
        </p:nvSpPr>
        <p:spPr>
          <a:xfrm>
            <a:off x="1295400" y="5270500"/>
            <a:ext cx="10308059" cy="8296183"/>
          </a:xfrm>
          <a:prstGeom prst="rect">
            <a:avLst/>
          </a:prstGeom>
        </p:spPr>
        <p:txBody>
          <a:bodyPr/>
          <a:lstStyle/>
          <a:p>
            <a:pPr defTabSz="543305">
              <a:spcBef>
                <a:spcPts val="3000"/>
              </a:spcBef>
              <a:defRPr sz="6510">
                <a:solidFill>
                  <a:srgbClr val="FFFFFF"/>
                </a:solidFill>
              </a:defRPr>
            </a:pPr>
            <a:r>
              <a:t>What data do you have?</a:t>
            </a:r>
          </a:p>
          <a:p>
            <a:pPr defTabSz="543305">
              <a:spcBef>
                <a:spcPts val="3000"/>
              </a:spcBef>
              <a:defRPr sz="6510">
                <a:solidFill>
                  <a:srgbClr val="FFFFFF"/>
                </a:solidFill>
              </a:defRPr>
            </a:pPr>
          </a:p>
          <a:p>
            <a:pPr defTabSz="543305">
              <a:spcBef>
                <a:spcPts val="3000"/>
              </a:spcBef>
              <a:defRPr sz="6510">
                <a:solidFill>
                  <a:srgbClr val="FFFFFF"/>
                </a:solidFill>
              </a:defRPr>
            </a:pPr>
            <a:r>
              <a:t>Who wants it?</a:t>
            </a:r>
          </a:p>
          <a:p>
            <a:pPr defTabSz="543305">
              <a:spcBef>
                <a:spcPts val="3000"/>
              </a:spcBef>
              <a:defRPr sz="6510">
                <a:solidFill>
                  <a:srgbClr val="FFFFFF"/>
                </a:solidFill>
              </a:defRPr>
            </a:pPr>
          </a:p>
          <a:p>
            <a:pPr defTabSz="543305">
              <a:spcBef>
                <a:spcPts val="3000"/>
              </a:spcBef>
              <a:defRPr sz="6510">
                <a:solidFill>
                  <a:srgbClr val="FFFFFF"/>
                </a:solidFill>
              </a:defRPr>
            </a:pPr>
            <a:r>
              <a:t>Are they getting it? How are they getting it?</a:t>
            </a:r>
          </a:p>
        </p:txBody>
      </p:sp>
      <p:sp>
        <p:nvSpPr>
          <p:cNvPr id="282" name="Personal Inventory"/>
          <p:cNvSpPr txBox="1"/>
          <p:nvPr/>
        </p:nvSpPr>
        <p:spPr>
          <a:xfrm>
            <a:off x="14873219" y="5153327"/>
            <a:ext cx="8205090" cy="127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1" spc="-70" sz="7000" u="sng">
                <a:solidFill>
                  <a:srgbClr val="FFFFFF"/>
                </a:solidFill>
                <a:latin typeface="+mn-lt"/>
                <a:ea typeface="+mn-ea"/>
                <a:cs typeface="+mn-cs"/>
                <a:sym typeface="Graphik"/>
              </a:defRPr>
            </a:lvl1pPr>
          </a:lstStyle>
          <a:p>
            <a:pPr/>
            <a:r>
              <a:t>Personal Inventory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84" name="Rectangle"/>
          <p:cNvSpPr/>
          <p:nvPr/>
        </p:nvSpPr>
        <p:spPr>
          <a:xfrm>
            <a:off x="13821734" y="5143736"/>
            <a:ext cx="10308060" cy="8304269"/>
          </a:xfrm>
          <a:prstGeom prst="rect">
            <a:avLst/>
          </a:prstGeom>
          <a:solidFill>
            <a:schemeClr val="accent3">
              <a:hueOff val="3534278"/>
              <a:satOff val="23024"/>
              <a:lumOff val="-14394"/>
              <a:alpha val="54396"/>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85" name="Rectangle"/>
          <p:cNvSpPr/>
          <p:nvPr/>
        </p:nvSpPr>
        <p:spPr>
          <a:xfrm>
            <a:off x="935074" y="5234172"/>
            <a:ext cx="10798999" cy="8304268"/>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86"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87"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88" name="What data do you have?…"/>
          <p:cNvSpPr txBox="1"/>
          <p:nvPr>
            <p:ph type="body" sz="half" idx="1"/>
          </p:nvPr>
        </p:nvSpPr>
        <p:spPr>
          <a:xfrm>
            <a:off x="1295400" y="5270500"/>
            <a:ext cx="10308059" cy="8296183"/>
          </a:xfrm>
          <a:prstGeom prst="rect">
            <a:avLst/>
          </a:prstGeom>
        </p:spPr>
        <p:txBody>
          <a:bodyPr/>
          <a:lstStyle/>
          <a:p>
            <a:pPr defTabSz="543305">
              <a:spcBef>
                <a:spcPts val="3000"/>
              </a:spcBef>
              <a:defRPr sz="6510">
                <a:solidFill>
                  <a:srgbClr val="FFFFFF"/>
                </a:solidFill>
              </a:defRPr>
            </a:pPr>
            <a:r>
              <a:t>What data do you have?</a:t>
            </a:r>
          </a:p>
          <a:p>
            <a:pPr defTabSz="543305">
              <a:spcBef>
                <a:spcPts val="3000"/>
              </a:spcBef>
              <a:defRPr sz="6510">
                <a:solidFill>
                  <a:srgbClr val="FFFFFF"/>
                </a:solidFill>
              </a:defRPr>
            </a:pPr>
          </a:p>
          <a:p>
            <a:pPr defTabSz="543305">
              <a:spcBef>
                <a:spcPts val="3000"/>
              </a:spcBef>
              <a:defRPr sz="6510">
                <a:solidFill>
                  <a:srgbClr val="FFFFFF"/>
                </a:solidFill>
              </a:defRPr>
            </a:pPr>
            <a:r>
              <a:t>Who wants it?</a:t>
            </a:r>
          </a:p>
          <a:p>
            <a:pPr defTabSz="543305">
              <a:spcBef>
                <a:spcPts val="3000"/>
              </a:spcBef>
              <a:defRPr sz="6510">
                <a:solidFill>
                  <a:srgbClr val="FFFFFF"/>
                </a:solidFill>
              </a:defRPr>
            </a:pPr>
          </a:p>
          <a:p>
            <a:pPr defTabSz="543305">
              <a:spcBef>
                <a:spcPts val="3000"/>
              </a:spcBef>
              <a:defRPr sz="6510">
                <a:solidFill>
                  <a:srgbClr val="FFFFFF"/>
                </a:solidFill>
              </a:defRPr>
            </a:pPr>
            <a:r>
              <a:t>Are they getting it? How are they getting it?</a:t>
            </a:r>
          </a:p>
        </p:txBody>
      </p:sp>
      <p:sp>
        <p:nvSpPr>
          <p:cNvPr id="289" name="Is it a big deal…"/>
          <p:cNvSpPr txBox="1"/>
          <p:nvPr/>
        </p:nvSpPr>
        <p:spPr>
          <a:xfrm>
            <a:off x="14048415" y="6012285"/>
            <a:ext cx="9854698" cy="2271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70" sz="7000">
                <a:solidFill>
                  <a:srgbClr val="FFFFFF"/>
                </a:solidFill>
                <a:latin typeface="Graphik Semibold"/>
                <a:ea typeface="Graphik Semibold"/>
                <a:cs typeface="Graphik Semibold"/>
                <a:sym typeface="Graphik Semibold"/>
              </a:defRPr>
            </a:pPr>
            <a:r>
              <a:t>Is it a big deal </a:t>
            </a:r>
          </a:p>
          <a:p>
            <a:pPr>
              <a:defRPr spc="-70" sz="7000">
                <a:solidFill>
                  <a:srgbClr val="FFFFFF"/>
                </a:solidFill>
                <a:latin typeface="Graphik Semibold"/>
                <a:ea typeface="Graphik Semibold"/>
                <a:cs typeface="Graphik Semibold"/>
                <a:sym typeface="Graphik Semibold"/>
              </a:defRPr>
            </a:pPr>
            <a:r>
              <a:t>(to us? to me)?</a:t>
            </a:r>
          </a:p>
        </p:txBody>
      </p:sp>
      <p:sp>
        <p:nvSpPr>
          <p:cNvPr id="290" name="Personal Inventory"/>
          <p:cNvSpPr txBox="1"/>
          <p:nvPr/>
        </p:nvSpPr>
        <p:spPr>
          <a:xfrm>
            <a:off x="15053775" y="5070862"/>
            <a:ext cx="8205090" cy="127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1" spc="-70" sz="7000" u="sng">
                <a:solidFill>
                  <a:srgbClr val="FFFFFF"/>
                </a:solidFill>
                <a:latin typeface="+mn-lt"/>
                <a:ea typeface="+mn-ea"/>
                <a:cs typeface="+mn-cs"/>
                <a:sym typeface="Graphik"/>
              </a:defRPr>
            </a:lvl1pPr>
          </a:lstStyle>
          <a:p>
            <a:pPr/>
            <a:r>
              <a:t>Personal Inventory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92" name="Rectangle"/>
          <p:cNvSpPr/>
          <p:nvPr/>
        </p:nvSpPr>
        <p:spPr>
          <a:xfrm>
            <a:off x="13821734" y="5143736"/>
            <a:ext cx="10308060" cy="8304269"/>
          </a:xfrm>
          <a:prstGeom prst="rect">
            <a:avLst/>
          </a:prstGeom>
          <a:solidFill>
            <a:schemeClr val="accent3">
              <a:hueOff val="3534278"/>
              <a:satOff val="23024"/>
              <a:lumOff val="-14394"/>
              <a:alpha val="54396"/>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93" name="Rectangle"/>
          <p:cNvSpPr/>
          <p:nvPr/>
        </p:nvSpPr>
        <p:spPr>
          <a:xfrm>
            <a:off x="935074" y="5234171"/>
            <a:ext cx="10798999" cy="8304269"/>
          </a:xfrm>
          <a:prstGeom prst="rect">
            <a:avLst/>
          </a:prstGeom>
          <a:solidFill>
            <a:schemeClr val="accent6">
              <a:lumOff val="-39947"/>
              <a:alpha val="32072"/>
            </a:scheme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294" name="Or why does it matter to you?"/>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Or why does it matter to you?</a:t>
            </a:r>
          </a:p>
        </p:txBody>
      </p:sp>
      <p:sp>
        <p:nvSpPr>
          <p:cNvPr id="295" name="Threat Model"/>
          <p:cNvSpPr txBox="1"/>
          <p:nvPr>
            <p:ph type="title"/>
          </p:nvPr>
        </p:nvSpPr>
        <p:spPr>
          <a:prstGeom prst="rect">
            <a:avLst/>
          </a:prstGeom>
        </p:spPr>
        <p:txBody>
          <a:bodyPr/>
          <a:lstStyle>
            <a:lvl1pPr>
              <a:defRPr>
                <a:solidFill>
                  <a:srgbClr val="FFFFFF"/>
                </a:solidFill>
              </a:defRPr>
            </a:lvl1pPr>
          </a:lstStyle>
          <a:p>
            <a:pPr/>
            <a:r>
              <a:t>Threat Model</a:t>
            </a:r>
          </a:p>
        </p:txBody>
      </p:sp>
      <p:sp>
        <p:nvSpPr>
          <p:cNvPr id="296" name="What data do you have?…"/>
          <p:cNvSpPr txBox="1"/>
          <p:nvPr>
            <p:ph type="body" sz="half" idx="1"/>
          </p:nvPr>
        </p:nvSpPr>
        <p:spPr>
          <a:xfrm>
            <a:off x="1295400" y="5270500"/>
            <a:ext cx="10308059" cy="8296183"/>
          </a:xfrm>
          <a:prstGeom prst="rect">
            <a:avLst/>
          </a:prstGeom>
        </p:spPr>
        <p:txBody>
          <a:bodyPr/>
          <a:lstStyle/>
          <a:p>
            <a:pPr defTabSz="543305">
              <a:spcBef>
                <a:spcPts val="3000"/>
              </a:spcBef>
              <a:defRPr sz="6510">
                <a:solidFill>
                  <a:srgbClr val="FFFFFF"/>
                </a:solidFill>
              </a:defRPr>
            </a:pPr>
            <a:r>
              <a:t>What data do you have?</a:t>
            </a:r>
          </a:p>
          <a:p>
            <a:pPr defTabSz="543305">
              <a:spcBef>
                <a:spcPts val="3000"/>
              </a:spcBef>
              <a:defRPr sz="6510">
                <a:solidFill>
                  <a:srgbClr val="FFFFFF"/>
                </a:solidFill>
              </a:defRPr>
            </a:pPr>
          </a:p>
          <a:p>
            <a:pPr defTabSz="543305">
              <a:spcBef>
                <a:spcPts val="3000"/>
              </a:spcBef>
              <a:defRPr sz="6510">
                <a:solidFill>
                  <a:srgbClr val="FFFFFF"/>
                </a:solidFill>
              </a:defRPr>
            </a:pPr>
            <a:r>
              <a:t>Who wants it?</a:t>
            </a:r>
          </a:p>
          <a:p>
            <a:pPr defTabSz="543305">
              <a:spcBef>
                <a:spcPts val="3000"/>
              </a:spcBef>
              <a:defRPr sz="6510">
                <a:solidFill>
                  <a:srgbClr val="FFFFFF"/>
                </a:solidFill>
              </a:defRPr>
            </a:pPr>
          </a:p>
          <a:p>
            <a:pPr defTabSz="543305">
              <a:spcBef>
                <a:spcPts val="3000"/>
              </a:spcBef>
              <a:defRPr sz="6510">
                <a:solidFill>
                  <a:srgbClr val="FFFFFF"/>
                </a:solidFill>
              </a:defRPr>
            </a:pPr>
            <a:r>
              <a:t>Are they getting it? How are they getting it?</a:t>
            </a:r>
          </a:p>
        </p:txBody>
      </p:sp>
      <p:sp>
        <p:nvSpPr>
          <p:cNvPr id="297" name="Is it a big deal…"/>
          <p:cNvSpPr txBox="1"/>
          <p:nvPr/>
        </p:nvSpPr>
        <p:spPr>
          <a:xfrm>
            <a:off x="14048415" y="6012285"/>
            <a:ext cx="9854698" cy="2271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70" sz="7000">
                <a:solidFill>
                  <a:srgbClr val="FFFFFF"/>
                </a:solidFill>
                <a:latin typeface="Graphik Semibold"/>
                <a:ea typeface="Graphik Semibold"/>
                <a:cs typeface="Graphik Semibold"/>
                <a:sym typeface="Graphik Semibold"/>
              </a:defRPr>
            </a:pPr>
            <a:r>
              <a:t>Is it a big deal </a:t>
            </a:r>
          </a:p>
          <a:p>
            <a:pPr>
              <a:defRPr spc="-70" sz="7000">
                <a:solidFill>
                  <a:srgbClr val="FFFFFF"/>
                </a:solidFill>
                <a:latin typeface="Graphik Semibold"/>
                <a:ea typeface="Graphik Semibold"/>
                <a:cs typeface="Graphik Semibold"/>
                <a:sym typeface="Graphik Semibold"/>
              </a:defRPr>
            </a:pPr>
            <a:r>
              <a:t>(to us? to me)?</a:t>
            </a:r>
          </a:p>
        </p:txBody>
      </p:sp>
      <p:sp>
        <p:nvSpPr>
          <p:cNvPr id="298" name="Personal Inventory"/>
          <p:cNvSpPr txBox="1"/>
          <p:nvPr/>
        </p:nvSpPr>
        <p:spPr>
          <a:xfrm>
            <a:off x="15053774" y="5070862"/>
            <a:ext cx="8205090" cy="127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1" spc="-70" sz="7000" u="sng">
                <a:solidFill>
                  <a:srgbClr val="FFFFFF"/>
                </a:solidFill>
                <a:latin typeface="+mn-lt"/>
                <a:ea typeface="+mn-ea"/>
                <a:cs typeface="+mn-cs"/>
                <a:sym typeface="Graphik"/>
              </a:defRPr>
            </a:lvl1pPr>
          </a:lstStyle>
          <a:p>
            <a:pPr/>
            <a:r>
              <a:t>Personal Inventory</a:t>
            </a:r>
          </a:p>
        </p:txBody>
      </p:sp>
      <p:sp>
        <p:nvSpPr>
          <p:cNvPr id="299" name="What am I willing to do to prevent this?"/>
          <p:cNvSpPr txBox="1"/>
          <p:nvPr/>
        </p:nvSpPr>
        <p:spPr>
          <a:xfrm>
            <a:off x="14048415" y="9354452"/>
            <a:ext cx="9854698" cy="22204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70" sz="7000">
                <a:solidFill>
                  <a:srgbClr val="FFFFFF"/>
                </a:solidFill>
                <a:latin typeface="Graphik Semibold"/>
                <a:ea typeface="Graphik Semibold"/>
                <a:cs typeface="Graphik Semibold"/>
                <a:sym typeface="Graphik Semibold"/>
              </a:defRPr>
            </a:lvl1pPr>
          </a:lstStyle>
          <a:p>
            <a:pPr/>
            <a:r>
              <a:t>What am I willing to do to prevent this?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301" name="Data"/>
          <p:cNvSpPr txBox="1"/>
          <p:nvPr>
            <p:ph type="body" sz="half" idx="1"/>
          </p:nvPr>
        </p:nvSpPr>
        <p:spPr>
          <a:xfrm>
            <a:off x="1257300" y="3584734"/>
            <a:ext cx="21869400" cy="4730168"/>
          </a:xfrm>
          <a:prstGeom prst="rect">
            <a:avLst/>
          </a:prstGeom>
        </p:spPr>
        <p:txBody>
          <a:bodyPr/>
          <a:lstStyle>
            <a:lvl1pPr>
              <a:defRPr>
                <a:solidFill>
                  <a:srgbClr val="FFFFFF"/>
                </a:solidFill>
              </a:defRPr>
            </a:lvl1pPr>
          </a:lstStyle>
          <a:p>
            <a:pPr/>
            <a:r>
              <a:t>Data</a:t>
            </a:r>
          </a:p>
        </p:txBody>
      </p:sp>
      <p:sp>
        <p:nvSpPr>
          <p:cNvPr id="302" name="Awareness…"/>
          <p:cNvSpPr txBox="1"/>
          <p:nvPr/>
        </p:nvSpPr>
        <p:spPr>
          <a:xfrm>
            <a:off x="1839549" y="5733745"/>
            <a:ext cx="4437089" cy="2248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Awareness</a:t>
            </a:r>
          </a:p>
          <a:p>
            <a:pPr>
              <a:defRPr spc="-69" sz="6900">
                <a:solidFill>
                  <a:srgbClr val="FFFFFF"/>
                </a:solidFill>
                <a:latin typeface="+mn-lt"/>
                <a:ea typeface="+mn-ea"/>
                <a:cs typeface="+mn-cs"/>
                <a:sym typeface="Graphik"/>
              </a:defRPr>
            </a:pPr>
            <a:r>
              <a:t>(Today)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304" name="Data"/>
          <p:cNvSpPr txBox="1"/>
          <p:nvPr>
            <p:ph type="body" sz="half" idx="1"/>
          </p:nvPr>
        </p:nvSpPr>
        <p:spPr>
          <a:xfrm>
            <a:off x="1257300" y="3584734"/>
            <a:ext cx="21869400" cy="4730168"/>
          </a:xfrm>
          <a:prstGeom prst="rect">
            <a:avLst/>
          </a:prstGeom>
        </p:spPr>
        <p:txBody>
          <a:bodyPr/>
          <a:lstStyle>
            <a:lvl1pPr>
              <a:defRPr>
                <a:solidFill>
                  <a:srgbClr val="FFFFFF"/>
                </a:solidFill>
              </a:defRPr>
            </a:lvl1pPr>
          </a:lstStyle>
          <a:p>
            <a:pPr/>
            <a:r>
              <a:t>Data</a:t>
            </a:r>
          </a:p>
        </p:txBody>
      </p:sp>
      <p:sp>
        <p:nvSpPr>
          <p:cNvPr id="305" name="Awareness…"/>
          <p:cNvSpPr txBox="1"/>
          <p:nvPr/>
        </p:nvSpPr>
        <p:spPr>
          <a:xfrm>
            <a:off x="1839549" y="5733745"/>
            <a:ext cx="4437089" cy="2248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Awareness</a:t>
            </a:r>
          </a:p>
          <a:p>
            <a:pPr>
              <a:defRPr spc="-69" sz="6900">
                <a:solidFill>
                  <a:srgbClr val="FFFFFF"/>
                </a:solidFill>
                <a:latin typeface="+mn-lt"/>
                <a:ea typeface="+mn-ea"/>
                <a:cs typeface="+mn-cs"/>
                <a:sym typeface="Graphik"/>
              </a:defRPr>
            </a:pPr>
            <a:r>
              <a:t>(Today)</a:t>
            </a:r>
          </a:p>
        </p:txBody>
      </p:sp>
      <p:sp>
        <p:nvSpPr>
          <p:cNvPr id="306" name="Prevention…"/>
          <p:cNvSpPr txBox="1"/>
          <p:nvPr/>
        </p:nvSpPr>
        <p:spPr>
          <a:xfrm>
            <a:off x="16783575" y="5903925"/>
            <a:ext cx="7212255" cy="19081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69" sz="6900">
                <a:solidFill>
                  <a:srgbClr val="FFFFFF"/>
                </a:solidFill>
                <a:latin typeface="+mn-lt"/>
                <a:ea typeface="+mn-ea"/>
                <a:cs typeface="+mn-cs"/>
                <a:sym typeface="Graphik"/>
              </a:defRPr>
            </a:pPr>
            <a:r>
              <a:t>Prevention</a:t>
            </a:r>
          </a:p>
          <a:p>
            <a:pPr>
              <a:defRPr spc="-48" sz="4900">
                <a:solidFill>
                  <a:srgbClr val="FFFFFF"/>
                </a:solidFill>
                <a:latin typeface="+mn-lt"/>
                <a:ea typeface="+mn-ea"/>
                <a:cs typeface="+mn-cs"/>
                <a:sym typeface="Graphik"/>
              </a:defRPr>
            </a:pPr>
            <a:r>
              <a:t>(Part 2 coming July 2021)</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308" name="Some tips…"/>
          <p:cNvSpPr txBox="1"/>
          <p:nvPr>
            <p:ph type="title"/>
          </p:nvPr>
        </p:nvSpPr>
        <p:spPr>
          <a:prstGeom prst="rect">
            <a:avLst/>
          </a:prstGeom>
        </p:spPr>
        <p:txBody>
          <a:bodyPr/>
          <a:lstStyle>
            <a:lvl1pPr>
              <a:defRPr>
                <a:solidFill>
                  <a:srgbClr val="FFFFFF"/>
                </a:solidFill>
              </a:defRPr>
            </a:lvl1pPr>
          </a:lstStyle>
          <a:p>
            <a:pPr/>
            <a:r>
              <a:t>Some tips…</a:t>
            </a:r>
          </a:p>
        </p:txBody>
      </p:sp>
      <p:pic>
        <p:nvPicPr>
          <p:cNvPr id="309" name="emil-widlund-uM172wj3tMk-unsplash-copy.jpg" descr="emil-widlund-uM172wj3tMk-unsplash-copy.jpg"/>
          <p:cNvPicPr>
            <a:picLocks noChangeAspect="1"/>
          </p:cNvPicPr>
          <p:nvPr/>
        </p:nvPicPr>
        <p:blipFill>
          <a:blip r:embed="rId2">
            <a:extLst/>
          </a:blip>
          <a:stretch>
            <a:fillRect/>
          </a:stretch>
        </p:blipFill>
        <p:spPr>
          <a:xfrm>
            <a:off x="12643365" y="3912975"/>
            <a:ext cx="11379974" cy="53905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Privacy Policy/Terms of Use- Does the company respect your privacy?…"/>
          <p:cNvSpPr txBox="1"/>
          <p:nvPr>
            <p:ph type="body" sz="half" idx="1"/>
          </p:nvPr>
        </p:nvSpPr>
        <p:spPr>
          <a:prstGeom prst="rect">
            <a:avLst/>
          </a:prstGeom>
        </p:spPr>
        <p:txBody>
          <a:bodyPr/>
          <a:lstStyle/>
          <a:p>
            <a:pPr/>
            <a:r>
              <a:t>Privacy Policy/Terms of Use- </a:t>
            </a:r>
            <a:r>
              <a:rPr>
                <a:latin typeface="+mn-lt"/>
                <a:ea typeface="+mn-ea"/>
                <a:cs typeface="+mn-cs"/>
                <a:sym typeface="Graphik"/>
              </a:rPr>
              <a:t>Does the company respect your privacy?</a:t>
            </a:r>
          </a:p>
          <a:p>
            <a:pPr/>
            <a:r>
              <a:t>Ethics of Company- </a:t>
            </a:r>
            <a:r>
              <a:rPr>
                <a:latin typeface="+mn-lt"/>
                <a:ea typeface="+mn-ea"/>
                <a:cs typeface="+mn-cs"/>
                <a:sym typeface="Graphik"/>
              </a:rPr>
              <a:t>Are they profiteers or are they concerned about their users?</a:t>
            </a:r>
          </a:p>
          <a:p>
            <a:pPr/>
            <a:r>
              <a:t>Open Source- </a:t>
            </a:r>
            <a:r>
              <a:rPr>
                <a:latin typeface="+mn-lt"/>
                <a:ea typeface="+mn-ea"/>
                <a:cs typeface="+mn-cs"/>
                <a:sym typeface="Graphik"/>
              </a:rPr>
              <a:t>Is the code open for audit? Is there transparency?</a:t>
            </a:r>
          </a:p>
        </p:txBody>
      </p:sp>
      <p:sp>
        <p:nvSpPr>
          <p:cNvPr id="312" name="Scrutinize"/>
          <p:cNvSpPr txBox="1"/>
          <p:nvPr>
            <p:ph type="title"/>
          </p:nvPr>
        </p:nvSpPr>
        <p:spPr>
          <a:prstGeom prst="rect">
            <a:avLst/>
          </a:prstGeom>
        </p:spPr>
        <p:txBody>
          <a:bodyPr/>
          <a:lstStyle/>
          <a:p>
            <a:pPr/>
            <a:r>
              <a:t>Scrutinize</a:t>
            </a:r>
          </a:p>
        </p:txBody>
      </p:sp>
      <p:sp>
        <p:nvSpPr>
          <p:cNvPr id="313"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Free Isn’t Free</a:t>
            </a:r>
          </a:p>
        </p:txBody>
      </p:sp>
      <p:pic>
        <p:nvPicPr>
          <p:cNvPr id="314" name="5eacbe33059cfefb574279c7f4db986d.jpg" descr="5eacbe33059cfefb574279c7f4db986d.jpg"/>
          <p:cNvPicPr>
            <a:picLocks noChangeAspect="1"/>
          </p:cNvPicPr>
          <p:nvPr/>
        </p:nvPicPr>
        <p:blipFill>
          <a:blip r:embed="rId2">
            <a:extLst/>
          </a:blip>
          <a:stretch>
            <a:fillRect/>
          </a:stretch>
        </p:blipFill>
        <p:spPr>
          <a:xfrm>
            <a:off x="12619815" y="-399219"/>
            <a:ext cx="11818472" cy="1434280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79" name="The Cypurr Collective: A group of folks that organize cybersecurity events, looking to spread knowledge and talk about privacy rights!…"/>
          <p:cNvSpPr txBox="1"/>
          <p:nvPr>
            <p:ph type="body" sz="half" idx="1"/>
          </p:nvPr>
        </p:nvSpPr>
        <p:spPr>
          <a:xfrm>
            <a:off x="916381" y="4604934"/>
            <a:ext cx="13396692" cy="9927572"/>
          </a:xfrm>
          <a:prstGeom prst="rect">
            <a:avLst/>
          </a:prstGeom>
        </p:spPr>
        <p:txBody>
          <a:bodyPr/>
          <a:lstStyle/>
          <a:p>
            <a:pPr marR="457200" defTabSz="457200">
              <a:spcBef>
                <a:spcPts val="1000"/>
              </a:spcBef>
              <a:defRPr sz="5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r>
              <a:t>The Cypurr Collective: A group of folks that organize cybersecurity events, looking to spread knowledge and talk about privacy rights!</a:t>
            </a:r>
          </a:p>
          <a:p>
            <a:pPr marR="457200" defTabSz="457200">
              <a:spcBef>
                <a:spcPts val="1000"/>
              </a:spcBef>
              <a:defRPr sz="3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endParaRPr>
              <a:solidFill>
                <a:srgbClr val="000000"/>
              </a:solidFill>
            </a:endParaRPr>
          </a:p>
          <a:p>
            <a:pPr marR="457200" defTabSz="457200">
              <a:spcBef>
                <a:spcPts val="1000"/>
              </a:spcBef>
              <a:defRPr b="1" sz="5200">
                <a:solidFill>
                  <a:srgbClr val="FFFFFF"/>
                </a:solidFill>
                <a:effectLst>
                  <a:outerShdw sx="100000" sy="100000" kx="0" ky="0" algn="b" rotWithShape="0" blurRad="0" dist="25400" dir="2700000">
                    <a:srgbClr val="000000">
                      <a:alpha val="33333"/>
                    </a:srgbClr>
                  </a:outerShdw>
                </a:effectLst>
                <a:latin typeface="+mn-lt"/>
                <a:ea typeface="+mn-ea"/>
                <a:cs typeface="+mn-cs"/>
                <a:sym typeface="Graphik"/>
              </a:defRPr>
            </a:pPr>
            <a:r>
              <a:t>Established April 2016</a:t>
            </a:r>
            <a:endParaRPr>
              <a:solidFill>
                <a:srgbClr val="000000"/>
              </a:solidFill>
            </a:endParaRPr>
          </a:p>
          <a:p>
            <a:pPr marR="457200" defTabSz="457200">
              <a:spcBef>
                <a:spcPts val="1000"/>
              </a:spcBef>
              <a:defRPr sz="5200">
                <a:solidFill>
                  <a:srgbClr val="FFFFFF"/>
                </a:solidFill>
                <a:effectLst>
                  <a:outerShdw sx="100000" sy="100000" kx="0" ky="0" algn="b" rotWithShape="0" blurRad="0" dist="25400" dir="2700000">
                    <a:srgbClr val="000000">
                      <a:alpha val="33333"/>
                    </a:srgbClr>
                  </a:outerShdw>
                </a:effectLst>
                <a:latin typeface="Graphik Medium"/>
                <a:ea typeface="Graphik Medium"/>
                <a:cs typeface="Graphik Medium"/>
                <a:sym typeface="Graphik Medium"/>
              </a:defRPr>
            </a:pPr>
            <a:r>
              <a:t>Just some folks interested in making safer spaces for others to talk bout their privacy needs</a:t>
            </a:r>
            <a:endParaRPr>
              <a:solidFill>
                <a:srgbClr val="000000"/>
              </a:solidFill>
            </a:endParaRPr>
          </a:p>
        </p:txBody>
      </p:sp>
      <p:sp>
        <p:nvSpPr>
          <p:cNvPr id="180" name="Who Are we?"/>
          <p:cNvSpPr txBox="1"/>
          <p:nvPr>
            <p:ph type="title"/>
          </p:nvPr>
        </p:nvSpPr>
        <p:spPr>
          <a:xfrm>
            <a:off x="547844" y="1381490"/>
            <a:ext cx="11442701" cy="2466976"/>
          </a:xfrm>
          <a:prstGeom prst="rect">
            <a:avLst/>
          </a:prstGeom>
        </p:spPr>
        <p:txBody>
          <a:bodyPr/>
          <a:lstStyle>
            <a:lvl1pPr>
              <a:defRPr>
                <a:solidFill>
                  <a:srgbClr val="FFFFFF"/>
                </a:solidFill>
              </a:defRPr>
            </a:lvl1pPr>
          </a:lstStyle>
          <a:p>
            <a:pPr/>
            <a:r>
              <a:t>Who Are we?</a:t>
            </a:r>
          </a:p>
        </p:txBody>
      </p:sp>
      <p:pic>
        <p:nvPicPr>
          <p:cNvPr id="181"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sp>
        <p:nvSpPr>
          <p:cNvPr id="182" name="We are…"/>
          <p:cNvSpPr txBox="1"/>
          <p:nvPr/>
        </p:nvSpPr>
        <p:spPr>
          <a:xfrm>
            <a:off x="915690" y="3331977"/>
            <a:ext cx="2908453" cy="971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l" defTabSz="457200">
              <a:lnSpc>
                <a:spcPct val="100000"/>
              </a:lnSpc>
              <a:spcBef>
                <a:spcPts val="1000"/>
              </a:spcBef>
              <a:tabLst/>
              <a:defRPr b="1" spc="0" sz="5200">
                <a:solidFill>
                  <a:srgbClr val="FFFFFF"/>
                </a:solidFill>
                <a:effectLst>
                  <a:outerShdw sx="100000" sy="100000" kx="0" ky="0" algn="b" rotWithShape="0" blurRad="0" dist="25400" dir="2700000">
                    <a:srgbClr val="000000">
                      <a:alpha val="33333"/>
                    </a:srgbClr>
                  </a:outerShdw>
                </a:effectLst>
                <a:latin typeface="+mn-lt"/>
                <a:ea typeface="+mn-ea"/>
                <a:cs typeface="+mn-cs"/>
                <a:sym typeface="Graphik"/>
              </a:defRPr>
            </a:lvl1pPr>
          </a:lstStyle>
          <a:p>
            <a:pPr/>
            <a:r>
              <a:t>We are…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What is Collected…"/>
          <p:cNvSpPr txBox="1"/>
          <p:nvPr>
            <p:ph type="body" sz="quarter" idx="1"/>
          </p:nvPr>
        </p:nvSpPr>
        <p:spPr>
          <a:xfrm>
            <a:off x="880730" y="6406116"/>
            <a:ext cx="7161291" cy="5665864"/>
          </a:xfrm>
          <a:prstGeom prst="rect">
            <a:avLst/>
          </a:prstGeom>
        </p:spPr>
        <p:txBody>
          <a:bodyPr/>
          <a:lstStyle/>
          <a:p>
            <a:pPr lvl="1" algn="ctr"/>
            <a:r>
              <a:t>What is Collected</a:t>
            </a:r>
          </a:p>
          <a:p>
            <a:pPr lvl="1" algn="ctr"/>
            <a:r>
              <a:rPr>
                <a:latin typeface="+mn-lt"/>
                <a:ea typeface="+mn-ea"/>
                <a:cs typeface="+mn-cs"/>
                <a:sym typeface="Graphik"/>
              </a:rPr>
              <a:t>Information you provide</a:t>
            </a:r>
            <a:endParaRPr>
              <a:latin typeface="+mn-lt"/>
              <a:ea typeface="+mn-ea"/>
              <a:cs typeface="+mn-cs"/>
              <a:sym typeface="Graphik"/>
            </a:endParaRPr>
          </a:p>
          <a:p>
            <a:pPr lvl="1" algn="ctr"/>
            <a:r>
              <a:rPr>
                <a:latin typeface="+mn-lt"/>
                <a:ea typeface="+mn-ea"/>
                <a:cs typeface="+mn-cs"/>
                <a:sym typeface="Graphik"/>
              </a:rPr>
              <a:t>Usage</a:t>
            </a:r>
            <a:endParaRPr>
              <a:latin typeface="+mn-lt"/>
              <a:ea typeface="+mn-ea"/>
              <a:cs typeface="+mn-cs"/>
              <a:sym typeface="Graphik"/>
            </a:endParaRPr>
          </a:p>
          <a:p>
            <a:pPr lvl="1" algn="ctr"/>
            <a:r>
              <a:rPr>
                <a:latin typeface="+mn-lt"/>
                <a:ea typeface="+mn-ea"/>
                <a:cs typeface="+mn-cs"/>
                <a:sym typeface="Graphik"/>
              </a:rPr>
              <a:t>Device Information</a:t>
            </a:r>
          </a:p>
        </p:txBody>
      </p:sp>
      <p:sp>
        <p:nvSpPr>
          <p:cNvPr id="317" name="Scrutinize"/>
          <p:cNvSpPr txBox="1"/>
          <p:nvPr>
            <p:ph type="title"/>
          </p:nvPr>
        </p:nvSpPr>
        <p:spPr>
          <a:prstGeom prst="rect">
            <a:avLst/>
          </a:prstGeom>
        </p:spPr>
        <p:txBody>
          <a:bodyPr/>
          <a:lstStyle/>
          <a:p>
            <a:pPr/>
            <a:r>
              <a:t>Scrutinize</a:t>
            </a:r>
          </a:p>
        </p:txBody>
      </p:sp>
      <p:sp>
        <p:nvSpPr>
          <p:cNvPr id="318"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Free Isn’t Free</a:t>
            </a:r>
          </a:p>
        </p:txBody>
      </p:sp>
      <p:sp>
        <p:nvSpPr>
          <p:cNvPr id="319" name="Privacy Policy/Terms of Use…"/>
          <p:cNvSpPr txBox="1"/>
          <p:nvPr/>
        </p:nvSpPr>
        <p:spPr>
          <a:xfrm>
            <a:off x="7479254" y="3999458"/>
            <a:ext cx="9814053" cy="1861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lnSpc>
                <a:spcPct val="100000"/>
              </a:lnSpc>
              <a:spcBef>
                <a:spcPts val="3300"/>
              </a:spcBef>
              <a:tabLst/>
              <a:defRPr spc="0" sz="4000">
                <a:latin typeface="Graphik Semibold"/>
                <a:ea typeface="Graphik Semibold"/>
                <a:cs typeface="Graphik Semibold"/>
                <a:sym typeface="Graphik Semibold"/>
              </a:defRPr>
            </a:pPr>
            <a:r>
              <a:t>Privacy Policy/Terms of Use</a:t>
            </a:r>
          </a:p>
          <a:p>
            <a:pPr defTabSz="584200">
              <a:lnSpc>
                <a:spcPct val="100000"/>
              </a:lnSpc>
              <a:spcBef>
                <a:spcPts val="3300"/>
              </a:spcBef>
              <a:tabLst/>
              <a:defRPr spc="0" sz="4000">
                <a:latin typeface="Graphik Semibold"/>
                <a:ea typeface="Graphik Semibold"/>
                <a:cs typeface="Graphik Semibold"/>
                <a:sym typeface="Graphik Semibold"/>
              </a:defRPr>
            </a:pPr>
            <a:r>
              <a:rPr>
                <a:latin typeface="+mn-lt"/>
                <a:ea typeface="+mn-ea"/>
                <a:cs typeface="+mn-cs"/>
                <a:sym typeface="Graphik"/>
              </a:rPr>
              <a:t>Does the company respect your privacy?</a:t>
            </a:r>
          </a:p>
        </p:txBody>
      </p:sp>
      <p:sp>
        <p:nvSpPr>
          <p:cNvPr id="320" name="How it’s Stored…"/>
          <p:cNvSpPr txBox="1"/>
          <p:nvPr/>
        </p:nvSpPr>
        <p:spPr>
          <a:xfrm>
            <a:off x="8611354" y="6406116"/>
            <a:ext cx="7161292" cy="5665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defTabSz="584200">
              <a:lnSpc>
                <a:spcPct val="100000"/>
              </a:lnSpc>
              <a:spcBef>
                <a:spcPts val="3300"/>
              </a:spcBef>
              <a:tabLst/>
              <a:defRPr spc="0" sz="4000">
                <a:latin typeface="Graphik Semibold"/>
                <a:ea typeface="Graphik Semibold"/>
                <a:cs typeface="Graphik Semibold"/>
                <a:sym typeface="Graphik Semibold"/>
              </a:defRPr>
            </a:pPr>
            <a:r>
              <a:t>How it’s Stored</a:t>
            </a:r>
          </a:p>
          <a:p>
            <a:pPr lvl="1" defTabSz="584200">
              <a:lnSpc>
                <a:spcPct val="100000"/>
              </a:lnSpc>
              <a:spcBef>
                <a:spcPts val="3300"/>
              </a:spcBef>
              <a:tabLst/>
              <a:defRPr spc="0" sz="4000">
                <a:latin typeface="+mn-lt"/>
                <a:ea typeface="+mn-ea"/>
                <a:cs typeface="+mn-cs"/>
                <a:sym typeface="Graphik"/>
              </a:defRPr>
            </a:pPr>
            <a:r>
              <a:t>Encrypted?</a:t>
            </a:r>
          </a:p>
          <a:p>
            <a:pPr lvl="1" defTabSz="584200">
              <a:lnSpc>
                <a:spcPct val="100000"/>
              </a:lnSpc>
              <a:spcBef>
                <a:spcPts val="3300"/>
              </a:spcBef>
              <a:tabLst/>
              <a:defRPr spc="0" sz="4000">
                <a:latin typeface="+mn-lt"/>
                <a:ea typeface="+mn-ea"/>
                <a:cs typeface="+mn-cs"/>
                <a:sym typeface="Graphik"/>
              </a:defRPr>
            </a:pPr>
            <a:r>
              <a:t>Access?</a:t>
            </a:r>
          </a:p>
          <a:p>
            <a:pPr lvl="1" defTabSz="584200">
              <a:lnSpc>
                <a:spcPct val="100000"/>
              </a:lnSpc>
              <a:spcBef>
                <a:spcPts val="3300"/>
              </a:spcBef>
              <a:tabLst/>
              <a:defRPr spc="0" sz="4000">
                <a:latin typeface="+mn-lt"/>
                <a:ea typeface="+mn-ea"/>
                <a:cs typeface="+mn-cs"/>
                <a:sym typeface="Graphik"/>
              </a:defRPr>
            </a:pPr>
            <a:r>
              <a:t>When accessed?</a:t>
            </a:r>
          </a:p>
        </p:txBody>
      </p:sp>
      <p:sp>
        <p:nvSpPr>
          <p:cNvPr id="321" name="How it’s Shared…"/>
          <p:cNvSpPr txBox="1"/>
          <p:nvPr/>
        </p:nvSpPr>
        <p:spPr>
          <a:xfrm>
            <a:off x="16009636" y="6406116"/>
            <a:ext cx="7161291" cy="5665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defTabSz="584200">
              <a:lnSpc>
                <a:spcPct val="100000"/>
              </a:lnSpc>
              <a:spcBef>
                <a:spcPts val="3300"/>
              </a:spcBef>
              <a:tabLst/>
              <a:defRPr spc="0" sz="4000">
                <a:latin typeface="Graphik Semibold"/>
                <a:ea typeface="Graphik Semibold"/>
                <a:cs typeface="Graphik Semibold"/>
                <a:sym typeface="Graphik Semibold"/>
              </a:defRPr>
            </a:pPr>
            <a:r>
              <a:t>How it’s Shared</a:t>
            </a:r>
          </a:p>
          <a:p>
            <a:pPr lvl="1" defTabSz="584200">
              <a:lnSpc>
                <a:spcPct val="100000"/>
              </a:lnSpc>
              <a:spcBef>
                <a:spcPts val="3300"/>
              </a:spcBef>
              <a:tabLst/>
              <a:defRPr spc="0" sz="4000">
                <a:latin typeface="+mn-lt"/>
                <a:ea typeface="+mn-ea"/>
                <a:cs typeface="+mn-cs"/>
                <a:sym typeface="Graphik"/>
              </a:defRPr>
            </a:pPr>
            <a:r>
              <a:t>Does it get sold?</a:t>
            </a:r>
          </a:p>
          <a:p>
            <a:pPr lvl="1" defTabSz="584200">
              <a:lnSpc>
                <a:spcPct val="100000"/>
              </a:lnSpc>
              <a:spcBef>
                <a:spcPts val="3300"/>
              </a:spcBef>
              <a:tabLst/>
              <a:defRPr spc="0" sz="4000">
                <a:latin typeface="+mn-lt"/>
                <a:ea typeface="+mn-ea"/>
                <a:cs typeface="+mn-cs"/>
                <a:sym typeface="Graphik"/>
              </a:defRPr>
            </a:pPr>
            <a:r>
              <a:t>To whom?</a:t>
            </a:r>
          </a:p>
          <a:p>
            <a:pPr lvl="1" defTabSz="584200">
              <a:lnSpc>
                <a:spcPct val="100000"/>
              </a:lnSpc>
              <a:spcBef>
                <a:spcPts val="3300"/>
              </a:spcBef>
              <a:tabLst/>
              <a:defRPr spc="0" sz="4000">
                <a:latin typeface="+mn-lt"/>
                <a:ea typeface="+mn-ea"/>
                <a:cs typeface="+mn-cs"/>
                <a:sym typeface="Graphik"/>
              </a:defRPr>
            </a:pPr>
            <a:r>
              <a:t>How are these entities vetted?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Ethics of Company- Are they profiteers or are they concerned about their users?…"/>
          <p:cNvSpPr txBox="1"/>
          <p:nvPr>
            <p:ph type="body" sz="half" idx="1"/>
          </p:nvPr>
        </p:nvSpPr>
        <p:spPr>
          <a:prstGeom prst="rect">
            <a:avLst/>
          </a:prstGeom>
        </p:spPr>
        <p:txBody>
          <a:bodyPr/>
          <a:lstStyle/>
          <a:p>
            <a:pPr defTabSz="578358">
              <a:spcBef>
                <a:spcPts val="3200"/>
              </a:spcBef>
              <a:defRPr sz="3959"/>
            </a:pPr>
            <a:r>
              <a:t>Ethics of Company- </a:t>
            </a:r>
            <a:r>
              <a:rPr>
                <a:latin typeface="+mn-lt"/>
                <a:ea typeface="+mn-ea"/>
                <a:cs typeface="+mn-cs"/>
                <a:sym typeface="Graphik"/>
              </a:rPr>
              <a:t>Are they profiteers or are they concerned about their users?</a:t>
            </a:r>
            <a:endParaRPr>
              <a:latin typeface="+mn-lt"/>
              <a:ea typeface="+mn-ea"/>
              <a:cs typeface="+mn-cs"/>
              <a:sym typeface="Graphik"/>
            </a:endParaRPr>
          </a:p>
          <a:p>
            <a:pPr defTabSz="578358">
              <a:spcBef>
                <a:spcPts val="3200"/>
              </a:spcBef>
              <a:defRPr sz="3959"/>
            </a:pPr>
            <a:endParaRPr>
              <a:latin typeface="+mn-lt"/>
              <a:ea typeface="+mn-ea"/>
              <a:cs typeface="+mn-cs"/>
              <a:sym typeface="Graphik"/>
            </a:endParaRPr>
          </a:p>
          <a:p>
            <a:pPr defTabSz="578358">
              <a:spcBef>
                <a:spcPts val="3200"/>
              </a:spcBef>
              <a:defRPr sz="3959"/>
            </a:pPr>
            <a:r>
              <a:rPr>
                <a:latin typeface="+mn-lt"/>
                <a:ea typeface="+mn-ea"/>
                <a:cs typeface="+mn-cs"/>
                <a:sym typeface="Graphik"/>
              </a:rPr>
              <a:t>*</a:t>
            </a:r>
            <a:r>
              <a:t>privacy not included </a:t>
            </a:r>
            <a:r>
              <a:rPr>
                <a:latin typeface="+mn-lt"/>
                <a:ea typeface="+mn-ea"/>
                <a:cs typeface="+mn-cs"/>
                <a:sym typeface="Graphik"/>
              </a:rPr>
              <a:t>(Mozilla)</a:t>
            </a:r>
            <a:endParaRPr>
              <a:latin typeface="+mn-lt"/>
              <a:ea typeface="+mn-ea"/>
              <a:cs typeface="+mn-cs"/>
              <a:sym typeface="Graphik"/>
            </a:endParaRPr>
          </a:p>
          <a:p>
            <a:pPr lvl="1" indent="452627" defTabSz="578358">
              <a:spcBef>
                <a:spcPts val="3200"/>
              </a:spcBef>
              <a:defRPr sz="3959">
                <a:latin typeface="Graphik Medium"/>
                <a:ea typeface="Graphik Medium"/>
                <a:cs typeface="Graphik Medium"/>
                <a:sym typeface="Graphik Medium"/>
              </a:defRPr>
            </a:pPr>
            <a:r>
              <a:t>Ikuddle Auto Pack Litter Box</a:t>
            </a:r>
          </a:p>
          <a:p>
            <a:pPr lvl="2" indent="905255" defTabSz="578358">
              <a:spcBef>
                <a:spcPts val="3200"/>
              </a:spcBef>
              <a:defRPr sz="3959">
                <a:latin typeface="+mn-lt"/>
                <a:ea typeface="+mn-ea"/>
                <a:cs typeface="+mn-cs"/>
                <a:sym typeface="Graphik"/>
              </a:defRPr>
            </a:pPr>
            <a:r>
              <a:t>No Privacy Policy</a:t>
            </a:r>
          </a:p>
          <a:p>
            <a:pPr lvl="2" indent="905255" defTabSz="578358">
              <a:spcBef>
                <a:spcPts val="3200"/>
              </a:spcBef>
              <a:defRPr sz="3959">
                <a:latin typeface="+mn-lt"/>
                <a:ea typeface="+mn-ea"/>
                <a:cs typeface="+mn-cs"/>
                <a:sym typeface="Graphik"/>
              </a:defRPr>
            </a:pPr>
            <a:r>
              <a:t>Will you receive it?</a:t>
            </a:r>
          </a:p>
        </p:txBody>
      </p:sp>
      <p:sp>
        <p:nvSpPr>
          <p:cNvPr id="324" name="Scrutinize"/>
          <p:cNvSpPr txBox="1"/>
          <p:nvPr>
            <p:ph type="title"/>
          </p:nvPr>
        </p:nvSpPr>
        <p:spPr>
          <a:prstGeom prst="rect">
            <a:avLst/>
          </a:prstGeom>
        </p:spPr>
        <p:txBody>
          <a:bodyPr/>
          <a:lstStyle/>
          <a:p>
            <a:pPr/>
            <a:r>
              <a:t>Scrutinize</a:t>
            </a:r>
          </a:p>
        </p:txBody>
      </p:sp>
      <p:sp>
        <p:nvSpPr>
          <p:cNvPr id="325"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Free Isn’t Free</a:t>
            </a:r>
          </a:p>
        </p:txBody>
      </p:sp>
      <p:pic>
        <p:nvPicPr>
          <p:cNvPr id="326" name="ikuddle-Auto-PackLitterBox_keuijx.jpg.webp" descr="ikuddle-Auto-PackLitterBox_keuijx.jpg.webp"/>
          <p:cNvPicPr>
            <a:picLocks noChangeAspect="1"/>
          </p:cNvPicPr>
          <p:nvPr/>
        </p:nvPicPr>
        <p:blipFill>
          <a:blip r:embed="rId2">
            <a:extLst/>
          </a:blip>
          <a:stretch>
            <a:fillRect/>
          </a:stretch>
        </p:blipFill>
        <p:spPr>
          <a:xfrm>
            <a:off x="13695817" y="3309293"/>
            <a:ext cx="9347201" cy="9347201"/>
          </a:xfrm>
          <a:prstGeom prst="rect">
            <a:avLst/>
          </a:prstGeom>
          <a:ln w="12700">
            <a:miter lim="400000"/>
          </a:ln>
        </p:spPr>
      </p:pic>
      <p:pic>
        <p:nvPicPr>
          <p:cNvPr id="327" name="Screen Shot 2021-01-16 at 12.31.30 PM.png" descr="Screen Shot 2021-01-16 at 12.31.30 PM.png"/>
          <p:cNvPicPr>
            <a:picLocks noChangeAspect="1"/>
          </p:cNvPicPr>
          <p:nvPr/>
        </p:nvPicPr>
        <p:blipFill>
          <a:blip r:embed="rId3">
            <a:extLst/>
          </a:blip>
          <a:stretch>
            <a:fillRect/>
          </a:stretch>
        </p:blipFill>
        <p:spPr>
          <a:xfrm>
            <a:off x="20362948" y="748627"/>
            <a:ext cx="2649489" cy="343074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Open Source- Is the code open for audit? Is there transparency?"/>
          <p:cNvSpPr txBox="1"/>
          <p:nvPr>
            <p:ph type="body" sz="half" idx="1"/>
          </p:nvPr>
        </p:nvSpPr>
        <p:spPr>
          <a:prstGeom prst="rect">
            <a:avLst/>
          </a:prstGeom>
        </p:spPr>
        <p:txBody>
          <a:bodyPr/>
          <a:lstStyle/>
          <a:p>
            <a:pPr/>
            <a:r>
              <a:t>Open Source- </a:t>
            </a:r>
            <a:r>
              <a:rPr>
                <a:latin typeface="+mn-lt"/>
                <a:ea typeface="+mn-ea"/>
                <a:cs typeface="+mn-cs"/>
                <a:sym typeface="Graphik"/>
              </a:rPr>
              <a:t>Is the code open for audit? Is there transparency?</a:t>
            </a:r>
          </a:p>
        </p:txBody>
      </p:sp>
      <p:sp>
        <p:nvSpPr>
          <p:cNvPr id="330" name="Scrutinize"/>
          <p:cNvSpPr txBox="1"/>
          <p:nvPr>
            <p:ph type="title"/>
          </p:nvPr>
        </p:nvSpPr>
        <p:spPr>
          <a:prstGeom prst="rect">
            <a:avLst/>
          </a:prstGeom>
        </p:spPr>
        <p:txBody>
          <a:bodyPr/>
          <a:lstStyle/>
          <a:p>
            <a:pPr/>
            <a:r>
              <a:t>Scrutinize</a:t>
            </a:r>
          </a:p>
        </p:txBody>
      </p:sp>
      <p:sp>
        <p:nvSpPr>
          <p:cNvPr id="331" name="Free Isn’t Fre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Free Isn’t Free</a:t>
            </a:r>
          </a:p>
        </p:txBody>
      </p:sp>
      <p:pic>
        <p:nvPicPr>
          <p:cNvPr id="332" name="5eacbe33059cfefb574279c7f4db986d.jpg" descr="5eacbe33059cfefb574279c7f4db986d.jpg"/>
          <p:cNvPicPr>
            <a:picLocks noChangeAspect="1"/>
          </p:cNvPicPr>
          <p:nvPr/>
        </p:nvPicPr>
        <p:blipFill>
          <a:blip r:embed="rId2">
            <a:extLst/>
          </a:blip>
          <a:stretch>
            <a:fillRect/>
          </a:stretch>
        </p:blipFill>
        <p:spPr>
          <a:xfrm>
            <a:off x="12619815" y="-399219"/>
            <a:ext cx="11818472" cy="14342808"/>
          </a:xfrm>
          <a:prstGeom prst="rect">
            <a:avLst/>
          </a:prstGeom>
          <a:ln w="12700">
            <a:miter lim="400000"/>
          </a:ln>
        </p:spPr>
      </p:pic>
      <p:pic>
        <p:nvPicPr>
          <p:cNvPr id="333" name="Signal_Blue_Icon.png" descr="Signal_Blue_Icon.png"/>
          <p:cNvPicPr>
            <a:picLocks noChangeAspect="1"/>
          </p:cNvPicPr>
          <p:nvPr/>
        </p:nvPicPr>
        <p:blipFill>
          <a:blip r:embed="rId3">
            <a:extLst/>
          </a:blip>
          <a:stretch>
            <a:fillRect/>
          </a:stretch>
        </p:blipFill>
        <p:spPr>
          <a:xfrm>
            <a:off x="3903405" y="7040421"/>
            <a:ext cx="5792402" cy="57924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Alternatives"/>
          <p:cNvSpPr txBox="1"/>
          <p:nvPr>
            <p:ph type="title"/>
          </p:nvPr>
        </p:nvSpPr>
        <p:spPr>
          <a:prstGeom prst="rect">
            <a:avLst/>
          </a:prstGeom>
        </p:spPr>
        <p:txBody>
          <a:bodyPr/>
          <a:lstStyle/>
          <a:p>
            <a:pPr/>
            <a:r>
              <a:t>Alternatives</a:t>
            </a:r>
          </a:p>
        </p:txBody>
      </p:sp>
      <p:pic>
        <p:nvPicPr>
          <p:cNvPr id="336" name="Screen Shot 2021-01-16 at 1.08.49 PM.png" descr="Screen Shot 2021-01-16 at 1.08.49 PM.png"/>
          <p:cNvPicPr>
            <a:picLocks noChangeAspect="1"/>
          </p:cNvPicPr>
          <p:nvPr/>
        </p:nvPicPr>
        <p:blipFill>
          <a:blip r:embed="rId2">
            <a:extLst/>
          </a:blip>
          <a:stretch>
            <a:fillRect/>
          </a:stretch>
        </p:blipFill>
        <p:spPr>
          <a:xfrm>
            <a:off x="6734904" y="4095989"/>
            <a:ext cx="12875438" cy="3224702"/>
          </a:xfrm>
          <a:prstGeom prst="rect">
            <a:avLst/>
          </a:prstGeom>
          <a:ln w="12700">
            <a:miter lim="400000"/>
          </a:ln>
        </p:spPr>
      </p:pic>
      <p:sp>
        <p:nvSpPr>
          <p:cNvPr id="337" name="Pros…"/>
          <p:cNvSpPr txBox="1"/>
          <p:nvPr/>
        </p:nvSpPr>
        <p:spPr>
          <a:xfrm>
            <a:off x="1509525" y="8162179"/>
            <a:ext cx="9055561" cy="4129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pc="-68" sz="6800">
                <a:latin typeface="+mn-lt"/>
                <a:ea typeface="+mn-ea"/>
                <a:cs typeface="+mn-cs"/>
                <a:sym typeface="Graphik"/>
              </a:defRPr>
            </a:pPr>
            <a:r>
              <a:t>Pros </a:t>
            </a:r>
          </a:p>
          <a:p>
            <a:pPr>
              <a:defRPr spc="-68" sz="6800">
                <a:latin typeface="+mn-lt"/>
                <a:ea typeface="+mn-ea"/>
                <a:cs typeface="+mn-cs"/>
                <a:sym typeface="Graphik"/>
              </a:defRPr>
            </a:pPr>
            <a:r>
              <a:t>Lists privacy-minded apps</a:t>
            </a:r>
          </a:p>
        </p:txBody>
      </p:sp>
      <p:sp>
        <p:nvSpPr>
          <p:cNvPr id="338" name="Cons…"/>
          <p:cNvSpPr txBox="1"/>
          <p:nvPr/>
        </p:nvSpPr>
        <p:spPr>
          <a:xfrm>
            <a:off x="13183483" y="8625323"/>
            <a:ext cx="9055561" cy="32028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pc="-68" sz="6800">
                <a:latin typeface="+mn-lt"/>
                <a:ea typeface="+mn-ea"/>
                <a:cs typeface="+mn-cs"/>
                <a:sym typeface="Graphik"/>
              </a:defRPr>
            </a:pPr>
            <a:r>
              <a:t>Cons</a:t>
            </a:r>
          </a:p>
          <a:p>
            <a:pPr>
              <a:defRPr spc="-68" sz="6800">
                <a:latin typeface="+mn-lt"/>
                <a:ea typeface="+mn-ea"/>
                <a:cs typeface="+mn-cs"/>
                <a:sym typeface="Graphik"/>
              </a:defRPr>
            </a:pPr>
            <a:r>
              <a:t>Convenience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Phones"/>
          <p:cNvSpPr txBox="1"/>
          <p:nvPr>
            <p:ph type="title"/>
          </p:nvPr>
        </p:nvSpPr>
        <p:spPr>
          <a:prstGeom prst="rect">
            <a:avLst/>
          </a:prstGeom>
        </p:spPr>
        <p:txBody>
          <a:bodyPr/>
          <a:lstStyle/>
          <a:p>
            <a:pPr/>
            <a:r>
              <a:t>Phones</a:t>
            </a:r>
          </a:p>
        </p:txBody>
      </p:sp>
      <p:sp>
        <p:nvSpPr>
          <p:cNvPr id="341"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42"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Do you need all that app clutter?- What apps am I using? What apps take up space?"/>
          <p:cNvSpPr txBox="1"/>
          <p:nvPr>
            <p:ph type="body" sz="half" idx="1"/>
          </p:nvPr>
        </p:nvSpPr>
        <p:spPr>
          <a:prstGeom prst="rect">
            <a:avLst/>
          </a:prstGeom>
        </p:spPr>
        <p:txBody>
          <a:bodyPr/>
          <a:lstStyle/>
          <a:p>
            <a:pPr/>
            <a:r>
              <a:t>Do you need all that app clutter?- </a:t>
            </a:r>
            <a:r>
              <a:rPr>
                <a:latin typeface="+mn-lt"/>
                <a:ea typeface="+mn-ea"/>
                <a:cs typeface="+mn-cs"/>
                <a:sym typeface="Graphik"/>
              </a:rPr>
              <a:t>What apps am I using? What apps take up space?</a:t>
            </a:r>
          </a:p>
        </p:txBody>
      </p:sp>
      <p:sp>
        <p:nvSpPr>
          <p:cNvPr id="345" name="Phones"/>
          <p:cNvSpPr txBox="1"/>
          <p:nvPr>
            <p:ph type="title"/>
          </p:nvPr>
        </p:nvSpPr>
        <p:spPr>
          <a:prstGeom prst="rect">
            <a:avLst/>
          </a:prstGeom>
        </p:spPr>
        <p:txBody>
          <a:bodyPr/>
          <a:lstStyle/>
          <a:p>
            <a:pPr/>
            <a:r>
              <a:t>Phones</a:t>
            </a:r>
          </a:p>
        </p:txBody>
      </p:sp>
      <p:sp>
        <p:nvSpPr>
          <p:cNvPr id="346"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47"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Do you need all that app clutter?- What apps am I using? What apps take up space?…"/>
          <p:cNvSpPr txBox="1"/>
          <p:nvPr>
            <p:ph type="body" sz="half" idx="1"/>
          </p:nvPr>
        </p:nvSpPr>
        <p:spPr>
          <a:prstGeom prst="rect">
            <a:avLst/>
          </a:prstGeom>
        </p:spPr>
        <p:txBody>
          <a:bodyPr/>
          <a:lstStyle/>
          <a:p>
            <a:pPr/>
            <a:r>
              <a:t>Do you need all that app clutter?- </a:t>
            </a:r>
            <a:r>
              <a:rPr>
                <a:latin typeface="+mn-lt"/>
                <a:ea typeface="+mn-ea"/>
                <a:cs typeface="+mn-cs"/>
                <a:sym typeface="Graphik"/>
              </a:rPr>
              <a:t>What apps am I using? What apps take up space?</a:t>
            </a:r>
          </a:p>
          <a:p>
            <a:pPr/>
            <a:r>
              <a:t>Does your phone identify you?- </a:t>
            </a:r>
            <a:r>
              <a:rPr>
                <a:latin typeface="+mn-lt"/>
                <a:ea typeface="+mn-ea"/>
                <a:cs typeface="+mn-cs"/>
                <a:sym typeface="Graphik"/>
              </a:rPr>
              <a:t>Do you use your name for your phone/wifi/bluetooth?</a:t>
            </a:r>
          </a:p>
        </p:txBody>
      </p:sp>
      <p:sp>
        <p:nvSpPr>
          <p:cNvPr id="350" name="Phones"/>
          <p:cNvSpPr txBox="1"/>
          <p:nvPr>
            <p:ph type="title"/>
          </p:nvPr>
        </p:nvSpPr>
        <p:spPr>
          <a:prstGeom prst="rect">
            <a:avLst/>
          </a:prstGeom>
        </p:spPr>
        <p:txBody>
          <a:bodyPr/>
          <a:lstStyle/>
          <a:p>
            <a:pPr/>
            <a:r>
              <a:t>Phones</a:t>
            </a:r>
          </a:p>
        </p:txBody>
      </p:sp>
      <p:sp>
        <p:nvSpPr>
          <p:cNvPr id="351"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52"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Do you need all that app clutter?- What apps am I using? What apps take up space?…"/>
          <p:cNvSpPr txBox="1"/>
          <p:nvPr>
            <p:ph type="body" sz="half" idx="1"/>
          </p:nvPr>
        </p:nvSpPr>
        <p:spPr>
          <a:prstGeom prst="rect">
            <a:avLst/>
          </a:prstGeom>
        </p:spPr>
        <p:txBody>
          <a:bodyPr/>
          <a:lstStyle/>
          <a:p>
            <a:pPr/>
            <a:r>
              <a:t>Do you need all that app clutter?- </a:t>
            </a:r>
            <a:r>
              <a:rPr>
                <a:latin typeface="+mn-lt"/>
                <a:ea typeface="+mn-ea"/>
                <a:cs typeface="+mn-cs"/>
                <a:sym typeface="Graphik"/>
              </a:rPr>
              <a:t>What apps am I using? What apps take up space?</a:t>
            </a:r>
          </a:p>
          <a:p>
            <a:pPr/>
            <a:r>
              <a:t>Does your phone identify you?- </a:t>
            </a:r>
            <a:r>
              <a:rPr>
                <a:latin typeface="+mn-lt"/>
                <a:ea typeface="+mn-ea"/>
                <a:cs typeface="+mn-cs"/>
                <a:sym typeface="Graphik"/>
              </a:rPr>
              <a:t>Do you use your name for your phone/wifi/bluetooth?</a:t>
            </a:r>
          </a:p>
          <a:p>
            <a:pPr/>
            <a:r>
              <a:t>What services run in the background?- </a:t>
            </a:r>
            <a:r>
              <a:rPr>
                <a:latin typeface="+mn-lt"/>
                <a:ea typeface="+mn-ea"/>
                <a:cs typeface="+mn-cs"/>
                <a:sym typeface="Graphik"/>
              </a:rPr>
              <a:t>Do you NEED wifi/bluetooth on all the time?</a:t>
            </a:r>
          </a:p>
        </p:txBody>
      </p:sp>
      <p:sp>
        <p:nvSpPr>
          <p:cNvPr id="355" name="Phones"/>
          <p:cNvSpPr txBox="1"/>
          <p:nvPr>
            <p:ph type="title"/>
          </p:nvPr>
        </p:nvSpPr>
        <p:spPr>
          <a:prstGeom prst="rect">
            <a:avLst/>
          </a:prstGeom>
        </p:spPr>
        <p:txBody>
          <a:bodyPr/>
          <a:lstStyle/>
          <a:p>
            <a:pPr/>
            <a:r>
              <a:t>Phones</a:t>
            </a:r>
          </a:p>
        </p:txBody>
      </p:sp>
      <p:sp>
        <p:nvSpPr>
          <p:cNvPr id="356"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57"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Do you need all that app clutter?- What apps am I using? What apps take up space?…"/>
          <p:cNvSpPr txBox="1"/>
          <p:nvPr>
            <p:ph type="body" sz="half" idx="1"/>
          </p:nvPr>
        </p:nvSpPr>
        <p:spPr>
          <a:prstGeom prst="rect">
            <a:avLst/>
          </a:prstGeom>
        </p:spPr>
        <p:txBody>
          <a:bodyPr/>
          <a:lstStyle/>
          <a:p>
            <a:pPr/>
            <a:r>
              <a:t>Do you need all that app clutter?- </a:t>
            </a:r>
            <a:r>
              <a:rPr>
                <a:latin typeface="+mn-lt"/>
                <a:ea typeface="+mn-ea"/>
                <a:cs typeface="+mn-cs"/>
                <a:sym typeface="Graphik"/>
              </a:rPr>
              <a:t>What apps am I using? What apps take up space?</a:t>
            </a:r>
          </a:p>
          <a:p>
            <a:pPr/>
            <a:r>
              <a:t>Does your phone identify you?- </a:t>
            </a:r>
            <a:r>
              <a:rPr>
                <a:latin typeface="+mn-lt"/>
                <a:ea typeface="+mn-ea"/>
                <a:cs typeface="+mn-cs"/>
                <a:sym typeface="Graphik"/>
              </a:rPr>
              <a:t>Do you use your name for your phone/wifi/bluetooth?</a:t>
            </a:r>
          </a:p>
          <a:p>
            <a:pPr/>
            <a:r>
              <a:t>What services run in the background?- </a:t>
            </a:r>
            <a:r>
              <a:rPr>
                <a:latin typeface="+mn-lt"/>
                <a:ea typeface="+mn-ea"/>
                <a:cs typeface="+mn-cs"/>
                <a:sym typeface="Graphik"/>
              </a:rPr>
              <a:t>Do you NEED wifi/bluetooth on all the time?</a:t>
            </a:r>
          </a:p>
          <a:p>
            <a:pPr/>
            <a:r>
              <a:t>Start from Scratch?- </a:t>
            </a:r>
            <a:r>
              <a:rPr>
                <a:latin typeface="+mn-lt"/>
                <a:ea typeface="+mn-ea"/>
                <a:cs typeface="+mn-cs"/>
                <a:sym typeface="Graphik"/>
              </a:rPr>
              <a:t>Factory Reset?</a:t>
            </a:r>
          </a:p>
        </p:txBody>
      </p:sp>
      <p:sp>
        <p:nvSpPr>
          <p:cNvPr id="360" name="Phones"/>
          <p:cNvSpPr txBox="1"/>
          <p:nvPr>
            <p:ph type="title"/>
          </p:nvPr>
        </p:nvSpPr>
        <p:spPr>
          <a:prstGeom prst="rect">
            <a:avLst/>
          </a:prstGeom>
        </p:spPr>
        <p:txBody>
          <a:bodyPr/>
          <a:lstStyle/>
          <a:p>
            <a:pPr/>
            <a:r>
              <a:t>Phones</a:t>
            </a:r>
          </a:p>
        </p:txBody>
      </p:sp>
      <p:sp>
        <p:nvSpPr>
          <p:cNvPr id="361"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62" name="25b5ed6b083b9cc9b8321c16d897f304.jpg" descr="25b5ed6b083b9cc9b8321c16d897f304.jpg"/>
          <p:cNvPicPr>
            <a:picLocks noChangeAspect="1"/>
          </p:cNvPicPr>
          <p:nvPr/>
        </p:nvPicPr>
        <p:blipFill>
          <a:blip r:embed="rId2">
            <a:extLst/>
          </a:blip>
          <a:stretch>
            <a:fillRect/>
          </a:stretch>
        </p:blipFill>
        <p:spPr>
          <a:xfrm>
            <a:off x="12715917" y="-300681"/>
            <a:ext cx="15478227" cy="1431736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Permissions- What are you allowing the app to access?…"/>
          <p:cNvSpPr txBox="1"/>
          <p:nvPr>
            <p:ph type="body" sz="half" idx="1"/>
          </p:nvPr>
        </p:nvSpPr>
        <p:spPr>
          <a:xfrm>
            <a:off x="547844" y="5238485"/>
            <a:ext cx="11442701" cy="8122681"/>
          </a:xfrm>
          <a:prstGeom prst="rect">
            <a:avLst/>
          </a:prstGeom>
        </p:spPr>
        <p:txBody>
          <a:bodyPr/>
          <a:lstStyle/>
          <a:p>
            <a:pPr/>
            <a:r>
              <a:t>Permissions- </a:t>
            </a:r>
            <a:r>
              <a:rPr>
                <a:latin typeface="+mn-lt"/>
                <a:ea typeface="+mn-ea"/>
                <a:cs typeface="+mn-cs"/>
                <a:sym typeface="Graphik"/>
              </a:rPr>
              <a:t>What are you allowing the app to access?</a:t>
            </a:r>
            <a:endParaRPr>
              <a:latin typeface="+mn-lt"/>
              <a:ea typeface="+mn-ea"/>
              <a:cs typeface="+mn-cs"/>
              <a:sym typeface="Graphik"/>
            </a:endParaRPr>
          </a:p>
          <a:p>
            <a:pPr lvl="1" algn="ctr"/>
            <a:r>
              <a:rPr>
                <a:latin typeface="+mn-lt"/>
                <a:ea typeface="+mn-ea"/>
                <a:cs typeface="+mn-cs"/>
                <a:sym typeface="Graphik"/>
              </a:rPr>
              <a:t>Location</a:t>
            </a:r>
            <a:endParaRPr>
              <a:latin typeface="+mn-lt"/>
              <a:ea typeface="+mn-ea"/>
              <a:cs typeface="+mn-cs"/>
              <a:sym typeface="Graphik"/>
            </a:endParaRPr>
          </a:p>
          <a:p>
            <a:pPr lvl="1" algn="ctr"/>
            <a:r>
              <a:rPr>
                <a:latin typeface="+mn-lt"/>
                <a:ea typeface="+mn-ea"/>
                <a:cs typeface="+mn-cs"/>
                <a:sym typeface="Graphik"/>
              </a:rPr>
              <a:t>Photos</a:t>
            </a:r>
            <a:endParaRPr>
              <a:latin typeface="+mn-lt"/>
              <a:ea typeface="+mn-ea"/>
              <a:cs typeface="+mn-cs"/>
              <a:sym typeface="Graphik"/>
            </a:endParaRPr>
          </a:p>
          <a:p>
            <a:pPr lvl="1" algn="ctr"/>
            <a:r>
              <a:rPr>
                <a:latin typeface="+mn-lt"/>
                <a:ea typeface="+mn-ea"/>
                <a:cs typeface="+mn-cs"/>
                <a:sym typeface="Graphik"/>
              </a:rPr>
              <a:t>Contacts</a:t>
            </a:r>
            <a:endParaRPr>
              <a:latin typeface="+mn-lt"/>
              <a:ea typeface="+mn-ea"/>
              <a:cs typeface="+mn-cs"/>
              <a:sym typeface="Graphik"/>
            </a:endParaRPr>
          </a:p>
          <a:p>
            <a:pPr lvl="1" algn="ctr"/>
            <a:r>
              <a:rPr>
                <a:latin typeface="+mn-lt"/>
                <a:ea typeface="+mn-ea"/>
                <a:cs typeface="+mn-cs"/>
                <a:sym typeface="Graphik"/>
              </a:rPr>
              <a:t>Camera</a:t>
            </a:r>
            <a:endParaRPr>
              <a:latin typeface="+mn-lt"/>
              <a:ea typeface="+mn-ea"/>
              <a:cs typeface="+mn-cs"/>
              <a:sym typeface="Graphik"/>
            </a:endParaRPr>
          </a:p>
          <a:p>
            <a:pPr lvl="1" algn="ctr"/>
            <a:r>
              <a:rPr>
                <a:latin typeface="+mn-lt"/>
                <a:ea typeface="+mn-ea"/>
                <a:cs typeface="+mn-cs"/>
                <a:sym typeface="Graphik"/>
              </a:rPr>
              <a:t>Keyboard</a:t>
            </a:r>
            <a:endParaRPr>
              <a:latin typeface="+mn-lt"/>
              <a:ea typeface="+mn-ea"/>
              <a:cs typeface="+mn-cs"/>
              <a:sym typeface="Graphik"/>
            </a:endParaRPr>
          </a:p>
          <a:p>
            <a:pPr lvl="1" algn="ctr"/>
            <a:r>
              <a:rPr>
                <a:latin typeface="+mn-lt"/>
                <a:ea typeface="+mn-ea"/>
                <a:cs typeface="+mn-cs"/>
                <a:sym typeface="Graphik"/>
              </a:rPr>
              <a:t>Media</a:t>
            </a:r>
          </a:p>
        </p:txBody>
      </p:sp>
      <p:sp>
        <p:nvSpPr>
          <p:cNvPr id="365" name="Apps"/>
          <p:cNvSpPr txBox="1"/>
          <p:nvPr>
            <p:ph type="title"/>
          </p:nvPr>
        </p:nvSpPr>
        <p:spPr>
          <a:prstGeom prst="rect">
            <a:avLst/>
          </a:prstGeom>
        </p:spPr>
        <p:txBody>
          <a:bodyPr/>
          <a:lstStyle/>
          <a:p>
            <a:pPr/>
            <a:r>
              <a:t>Apps</a:t>
            </a:r>
          </a:p>
        </p:txBody>
      </p:sp>
      <p:sp>
        <p:nvSpPr>
          <p:cNvPr id="366" name="Tidying Up"/>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Tidying Up</a:t>
            </a:r>
          </a:p>
        </p:txBody>
      </p:sp>
      <p:pic>
        <p:nvPicPr>
          <p:cNvPr id="367" name="omg-what-happened.jpg" descr="omg-what-happened.jpg"/>
          <p:cNvPicPr>
            <a:picLocks noChangeAspect="1"/>
          </p:cNvPicPr>
          <p:nvPr/>
        </p:nvPicPr>
        <p:blipFill>
          <a:blip r:embed="rId2">
            <a:extLst/>
          </a:blip>
          <a:stretch>
            <a:fillRect/>
          </a:stretch>
        </p:blipFill>
        <p:spPr>
          <a:xfrm>
            <a:off x="12587264" y="-108417"/>
            <a:ext cx="20920170" cy="1393283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84" name="Saf(er) Space - We DO NOT tolerate language or behavior purposefully meant to demean or harm folks based on their identities…"/>
          <p:cNvSpPr txBox="1"/>
          <p:nvPr>
            <p:ph type="body" idx="1"/>
          </p:nvPr>
        </p:nvSpPr>
        <p:spPr>
          <a:xfrm>
            <a:off x="820249" y="3073058"/>
            <a:ext cx="13396692" cy="12050850"/>
          </a:xfrm>
          <a:prstGeom prst="rect">
            <a:avLst/>
          </a:prstGeom>
        </p:spPr>
        <p:txBody>
          <a:bodyPr/>
          <a:lstStyle/>
          <a:p>
            <a:pPr marR="310895" defTabSz="310895">
              <a:spcBef>
                <a:spcPts val="700"/>
              </a:spcBef>
              <a:defRPr i="1" sz="5032">
                <a:solidFill>
                  <a:srgbClr val="FFFFFF"/>
                </a:solidFill>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r>
              <a:rPr>
                <a:latin typeface="Graphik Semibold"/>
                <a:ea typeface="Graphik Semibold"/>
                <a:cs typeface="Graphik Semibold"/>
                <a:sym typeface="Graphik Semibold"/>
              </a:rPr>
              <a:t>Saf(er) Space</a:t>
            </a:r>
            <a:r>
              <a:t> - We </a:t>
            </a:r>
            <a:r>
              <a:rPr b="1" i="0">
                <a:latin typeface="+mn-lt"/>
                <a:ea typeface="+mn-ea"/>
                <a:cs typeface="+mn-cs"/>
                <a:sym typeface="Graphik"/>
              </a:rPr>
              <a:t>DO NOT</a:t>
            </a:r>
            <a:r>
              <a:t> tolerate language or behavior purposefully meant to demean or harm folks based on their identities</a:t>
            </a:r>
          </a:p>
          <a:p>
            <a:pPr marR="310895" defTabSz="310895">
              <a:spcBef>
                <a:spcPts val="700"/>
              </a:spcBef>
              <a:defRPr i="1" sz="3196">
                <a:solidFill>
                  <a:srgbClr val="FFFFFF"/>
                </a:solidFill>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p>
          <a:p>
            <a:pPr marR="310895" defTabSz="310895">
              <a:spcBef>
                <a:spcPts val="700"/>
              </a:spcBef>
              <a:defRPr i="1" sz="5032">
                <a:solidFill>
                  <a:srgbClr val="FFFFFF"/>
                </a:solidFill>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r>
              <a:rPr>
                <a:latin typeface="Graphik Semibold"/>
                <a:ea typeface="Graphik Semibold"/>
                <a:cs typeface="Graphik Semibold"/>
                <a:sym typeface="Graphik Semibold"/>
              </a:rPr>
              <a:t>Share the space</a:t>
            </a:r>
            <a:r>
              <a:t> - Feel free to ask questions in the chat! Or, save them for the Q/A!</a:t>
            </a:r>
          </a:p>
          <a:p>
            <a:pPr marR="310895" defTabSz="310895">
              <a:spcBef>
                <a:spcPts val="700"/>
              </a:spcBef>
              <a:defRPr i="1" sz="4148">
                <a:solidFill>
                  <a:srgbClr val="FFFFFF"/>
                </a:solidFill>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endParaRPr>
              <a:solidFill>
                <a:srgbClr val="000000"/>
              </a:solidFill>
            </a:endParaRPr>
          </a:p>
          <a:p>
            <a:pPr marR="310895" defTabSz="310895">
              <a:spcBef>
                <a:spcPts val="700"/>
              </a:spcBef>
              <a:defRPr i="1" sz="5032">
                <a:solidFill>
                  <a:srgbClr val="FFFFFF"/>
                </a:solidFill>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r>
              <a:rPr>
                <a:latin typeface="Graphik Semibold"/>
                <a:ea typeface="Graphik Semibold"/>
                <a:cs typeface="Graphik Semibold"/>
                <a:sym typeface="Graphik Semibold"/>
              </a:rPr>
              <a:t>Stack!</a:t>
            </a:r>
            <a:r>
              <a:t> - If we’re asking for vocal discussion, please use the “hand” icon to let us know you’re interested in speaking b4 you unmute!</a:t>
            </a:r>
            <a:endParaRPr>
              <a:solidFill>
                <a:srgbClr val="000000"/>
              </a:solidFill>
            </a:endParaRPr>
          </a:p>
          <a:p>
            <a:pPr marR="310895" defTabSz="310895">
              <a:spcBef>
                <a:spcPts val="700"/>
              </a:spcBef>
              <a:defRPr i="1" sz="5032">
                <a:effectLst>
                  <a:outerShdw sx="100000" sy="100000" kx="0" ky="0" algn="b" rotWithShape="0" blurRad="0" dist="17272" dir="2700000">
                    <a:srgbClr val="000000">
                      <a:alpha val="33333"/>
                    </a:srgbClr>
                  </a:outerShdw>
                </a:effectLst>
                <a:latin typeface="Graphik Light"/>
                <a:ea typeface="Graphik Light"/>
                <a:cs typeface="Graphik Light"/>
                <a:sym typeface="Graphik Light"/>
              </a:defRPr>
            </a:pPr>
          </a:p>
        </p:txBody>
      </p:sp>
      <p:sp>
        <p:nvSpPr>
          <p:cNvPr id="185" name="A Few Rules for the Space"/>
          <p:cNvSpPr txBox="1"/>
          <p:nvPr>
            <p:ph type="title"/>
          </p:nvPr>
        </p:nvSpPr>
        <p:spPr>
          <a:xfrm>
            <a:off x="837341" y="1381490"/>
            <a:ext cx="11442701" cy="2466976"/>
          </a:xfrm>
          <a:prstGeom prst="rect">
            <a:avLst/>
          </a:prstGeom>
        </p:spPr>
        <p:txBody>
          <a:bodyPr/>
          <a:lstStyle>
            <a:lvl1pPr>
              <a:defRPr spc="-260" sz="6500">
                <a:solidFill>
                  <a:srgbClr val="FFFFFF"/>
                </a:solidFill>
              </a:defRPr>
            </a:lvl1pPr>
          </a:lstStyle>
          <a:p>
            <a:pPr/>
            <a:r>
              <a:t>A Few Rules for the Space</a:t>
            </a:r>
          </a:p>
        </p:txBody>
      </p:sp>
      <p:pic>
        <p:nvPicPr>
          <p:cNvPr id="186"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Is the app actively keeping track of you?"/>
          <p:cNvSpPr txBox="1"/>
          <p:nvPr>
            <p:ph type="body" sz="half" idx="1"/>
          </p:nvPr>
        </p:nvSpPr>
        <p:spPr>
          <a:xfrm>
            <a:off x="7483548" y="3414712"/>
            <a:ext cx="11442701" cy="6886576"/>
          </a:xfrm>
          <a:prstGeom prst="rect">
            <a:avLst/>
          </a:prstGeom>
        </p:spPr>
        <p:txBody>
          <a:bodyPr/>
          <a:lstStyle/>
          <a:p>
            <a:pPr/>
            <a:r>
              <a:t>Is the app actively keeping track of you?</a:t>
            </a:r>
          </a:p>
        </p:txBody>
      </p:sp>
      <p:sp>
        <p:nvSpPr>
          <p:cNvPr id="370" name="Location"/>
          <p:cNvSpPr txBox="1"/>
          <p:nvPr>
            <p:ph type="title"/>
          </p:nvPr>
        </p:nvSpPr>
        <p:spPr>
          <a:prstGeom prst="rect">
            <a:avLst/>
          </a:prstGeom>
        </p:spPr>
        <p:txBody>
          <a:bodyPr/>
          <a:lstStyle/>
          <a:p>
            <a:pPr/>
            <a:r>
              <a:t>Location</a:t>
            </a:r>
          </a:p>
        </p:txBody>
      </p:sp>
      <p:pic>
        <p:nvPicPr>
          <p:cNvPr id="371" name="android-gps-1200x675-cropped.jpg" descr="android-gps-1200x675-cropped.jpg"/>
          <p:cNvPicPr>
            <a:picLocks noChangeAspect="1"/>
          </p:cNvPicPr>
          <p:nvPr/>
        </p:nvPicPr>
        <p:blipFill>
          <a:blip r:embed="rId2">
            <a:extLst/>
          </a:blip>
          <a:stretch>
            <a:fillRect/>
          </a:stretch>
        </p:blipFill>
        <p:spPr>
          <a:xfrm>
            <a:off x="297352" y="5270364"/>
            <a:ext cx="13438796" cy="7559323"/>
          </a:xfrm>
          <a:prstGeom prst="rect">
            <a:avLst/>
          </a:prstGeom>
          <a:ln w="12700">
            <a:miter lim="400000"/>
          </a:ln>
        </p:spPr>
      </p:pic>
      <p:pic>
        <p:nvPicPr>
          <p:cNvPr id="372" name="001_1683392-5ba041f4c9e77c0057740905.jpg" descr="001_1683392-5ba041f4c9e77c0057740905.jpg"/>
          <p:cNvPicPr>
            <a:picLocks noChangeAspect="1"/>
          </p:cNvPicPr>
          <p:nvPr/>
        </p:nvPicPr>
        <p:blipFill>
          <a:blip r:embed="rId3">
            <a:extLst/>
          </a:blip>
          <a:stretch>
            <a:fillRect/>
          </a:stretch>
        </p:blipFill>
        <p:spPr>
          <a:xfrm>
            <a:off x="15220392" y="4824763"/>
            <a:ext cx="8450525" cy="845052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pic>
        <p:nvPicPr>
          <p:cNvPr id="374" name="Screen Shot 2021-01-16 at 12.45.00 PM.png" descr="Screen Shot 2021-01-16 at 12.45.00 PM.png"/>
          <p:cNvPicPr>
            <a:picLocks noChangeAspect="1"/>
          </p:cNvPicPr>
          <p:nvPr/>
        </p:nvPicPr>
        <p:blipFill>
          <a:blip r:embed="rId2">
            <a:extLst/>
          </a:blip>
          <a:stretch>
            <a:fillRect/>
          </a:stretch>
        </p:blipFill>
        <p:spPr>
          <a:xfrm>
            <a:off x="4485954" y="211662"/>
            <a:ext cx="15412092" cy="8039024"/>
          </a:xfrm>
          <a:prstGeom prst="rect">
            <a:avLst/>
          </a:prstGeom>
          <a:ln w="12700">
            <a:miter lim="400000"/>
          </a:ln>
        </p:spPr>
      </p:pic>
      <p:sp>
        <p:nvSpPr>
          <p:cNvPr id="375" name="Green party politician Malte Spitz sued to have German telecoms giant Deutsche Telekom hand over six months of his phone data that he then made available to ZEIT ONLINE. We combined this geolocation data with information relating to his life as a politic"/>
          <p:cNvSpPr txBox="1"/>
          <p:nvPr/>
        </p:nvSpPr>
        <p:spPr>
          <a:xfrm>
            <a:off x="5305358" y="8581598"/>
            <a:ext cx="13390511" cy="54829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5000"/>
              </a:lnSpc>
              <a:spcBef>
                <a:spcPts val="1400"/>
              </a:spcBef>
              <a:tabLst/>
              <a:defRPr spc="0" sz="2700">
                <a:solidFill>
                  <a:srgbClr val="FFFFFF"/>
                </a:solidFill>
                <a:latin typeface="+mn-lt"/>
                <a:ea typeface="+mn-ea"/>
                <a:cs typeface="+mn-cs"/>
                <a:sym typeface="Graphik"/>
              </a:defRPr>
            </a:pPr>
            <a:r>
              <a:t>Green party politician Malte Spitz sued to have German telecoms giant Deutsche Telekom hand over six months of his phone data that he then made available to ZEIT ONLINE. We combined this geolocation data with information relating to his life as a politician, such as Twitter feeds, blog entries and websites, all of which is all freely available on the internet.</a:t>
            </a:r>
          </a:p>
          <a:p>
            <a:pPr defTabSz="457200">
              <a:lnSpc>
                <a:spcPts val="5000"/>
              </a:lnSpc>
              <a:spcBef>
                <a:spcPts val="1400"/>
              </a:spcBef>
              <a:tabLst/>
              <a:defRPr spc="0" sz="2700">
                <a:solidFill>
                  <a:srgbClr val="FFFFFF"/>
                </a:solidFill>
                <a:latin typeface="+mn-lt"/>
                <a:ea typeface="+mn-ea"/>
                <a:cs typeface="+mn-cs"/>
                <a:sym typeface="Graphik"/>
              </a:defRPr>
            </a:pPr>
            <a:r>
              <a:t>By pushing the play button, you will set off on a trip through Malte Spitz's life. The speed controller allows you to adjust how fast you travel, the pause button will let you stop at interesting points. In addition, a calendar at the bottom shows when he was in a particular location and can be used to jump to a specific time period. Each column corresponds to one day.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History/Cache/Cookies- What does your browser say about you?"/>
          <p:cNvSpPr txBox="1"/>
          <p:nvPr>
            <p:ph type="body" sz="half" idx="1"/>
          </p:nvPr>
        </p:nvSpPr>
        <p:spPr>
          <a:xfrm>
            <a:off x="1025633" y="5488324"/>
            <a:ext cx="11442701" cy="6886576"/>
          </a:xfrm>
          <a:prstGeom prst="rect">
            <a:avLst/>
          </a:prstGeom>
        </p:spPr>
        <p:txBody>
          <a:bodyPr/>
          <a:lstStyle/>
          <a:p>
            <a:pPr/>
            <a:r>
              <a:t>History/Cache/Cookies- </a:t>
            </a:r>
            <a:r>
              <a:rPr>
                <a:latin typeface="+mn-lt"/>
                <a:ea typeface="+mn-ea"/>
                <a:cs typeface="+mn-cs"/>
                <a:sym typeface="Graphik"/>
              </a:rPr>
              <a:t>What does your browser say about you?</a:t>
            </a:r>
          </a:p>
        </p:txBody>
      </p:sp>
      <p:sp>
        <p:nvSpPr>
          <p:cNvPr id="378" name="Browsers"/>
          <p:cNvSpPr txBox="1"/>
          <p:nvPr>
            <p:ph type="title"/>
          </p:nvPr>
        </p:nvSpPr>
        <p:spPr>
          <a:prstGeom prst="rect">
            <a:avLst/>
          </a:prstGeom>
        </p:spPr>
        <p:txBody>
          <a:bodyPr/>
          <a:lstStyle/>
          <a:p>
            <a:pPr/>
            <a:r>
              <a:t>Browsers</a:t>
            </a:r>
          </a:p>
        </p:txBody>
      </p:sp>
      <p:sp>
        <p:nvSpPr>
          <p:cNvPr id="379" name="Too many cookies"/>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Too many cookies</a:t>
            </a:r>
          </a:p>
        </p:txBody>
      </p:sp>
      <p:pic>
        <p:nvPicPr>
          <p:cNvPr id="380" name="img_58fa6e05a71e6.webp" descr="img_58fa6e05a71e6.webp"/>
          <p:cNvPicPr>
            <a:picLocks noChangeAspect="1"/>
          </p:cNvPicPr>
          <p:nvPr/>
        </p:nvPicPr>
        <p:blipFill>
          <a:blip r:embed="rId2">
            <a:extLst/>
          </a:blip>
          <a:stretch>
            <a:fillRect/>
          </a:stretch>
        </p:blipFill>
        <p:spPr>
          <a:xfrm>
            <a:off x="11364299" y="2389379"/>
            <a:ext cx="12966977" cy="893724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History/Cache/Cookies- What does your browser say about you?…"/>
          <p:cNvSpPr txBox="1"/>
          <p:nvPr>
            <p:ph type="body" sz="half" idx="1"/>
          </p:nvPr>
        </p:nvSpPr>
        <p:spPr>
          <a:xfrm>
            <a:off x="1025633" y="5488324"/>
            <a:ext cx="11442701" cy="6886576"/>
          </a:xfrm>
          <a:prstGeom prst="rect">
            <a:avLst/>
          </a:prstGeom>
        </p:spPr>
        <p:txBody>
          <a:bodyPr/>
          <a:lstStyle/>
          <a:p>
            <a:pPr/>
            <a:r>
              <a:t>History/Cache/Cookies- </a:t>
            </a:r>
            <a:r>
              <a:rPr>
                <a:latin typeface="+mn-lt"/>
                <a:ea typeface="+mn-ea"/>
                <a:cs typeface="+mn-cs"/>
                <a:sym typeface="Graphik"/>
              </a:rPr>
              <a:t>What does your browser say about you?</a:t>
            </a:r>
          </a:p>
          <a:p>
            <a:pPr/>
            <a:r>
              <a:t>Privacy Mode</a:t>
            </a:r>
          </a:p>
          <a:p>
            <a:pPr lvl="1"/>
            <a:r>
              <a:t>Ex. </a:t>
            </a:r>
          </a:p>
          <a:p>
            <a:pPr lvl="2">
              <a:defRPr>
                <a:latin typeface="+mn-lt"/>
                <a:ea typeface="+mn-ea"/>
                <a:cs typeface="+mn-cs"/>
                <a:sym typeface="Graphik"/>
              </a:defRPr>
            </a:pPr>
            <a:r>
              <a:t>Incognito Mode (Chrome)</a:t>
            </a:r>
          </a:p>
          <a:p>
            <a:pPr lvl="2">
              <a:defRPr>
                <a:latin typeface="+mn-lt"/>
                <a:ea typeface="+mn-ea"/>
                <a:cs typeface="+mn-cs"/>
                <a:sym typeface="Graphik"/>
              </a:defRPr>
            </a:pPr>
            <a:r>
              <a:t>Privacy Mode (Firefox)</a:t>
            </a:r>
          </a:p>
        </p:txBody>
      </p:sp>
      <p:sp>
        <p:nvSpPr>
          <p:cNvPr id="383" name="Browsers"/>
          <p:cNvSpPr txBox="1"/>
          <p:nvPr>
            <p:ph type="title"/>
          </p:nvPr>
        </p:nvSpPr>
        <p:spPr>
          <a:prstGeom prst="rect">
            <a:avLst/>
          </a:prstGeom>
        </p:spPr>
        <p:txBody>
          <a:bodyPr/>
          <a:lstStyle/>
          <a:p>
            <a:pPr/>
            <a:r>
              <a:t>Browsers</a:t>
            </a:r>
          </a:p>
        </p:txBody>
      </p:sp>
      <p:sp>
        <p:nvSpPr>
          <p:cNvPr id="384" name="Too many cookies"/>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Too many cookies</a:t>
            </a:r>
          </a:p>
        </p:txBody>
      </p:sp>
      <p:pic>
        <p:nvPicPr>
          <p:cNvPr id="385" name="private-browsing-enabled.png" descr="private-browsing-enabled.png"/>
          <p:cNvPicPr>
            <a:picLocks noChangeAspect="1"/>
          </p:cNvPicPr>
          <p:nvPr/>
        </p:nvPicPr>
        <p:blipFill>
          <a:blip r:embed="rId2">
            <a:extLst/>
          </a:blip>
          <a:stretch>
            <a:fillRect/>
          </a:stretch>
        </p:blipFill>
        <p:spPr>
          <a:xfrm>
            <a:off x="11363100" y="2707832"/>
            <a:ext cx="12538389" cy="830033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ocial Media"/>
          <p:cNvSpPr txBox="1"/>
          <p:nvPr>
            <p:ph type="title"/>
          </p:nvPr>
        </p:nvSpPr>
        <p:spPr>
          <a:prstGeom prst="rect">
            <a:avLst/>
          </a:prstGeom>
        </p:spPr>
        <p:txBody>
          <a:bodyPr/>
          <a:lstStyle/>
          <a:p>
            <a:pPr/>
            <a:r>
              <a:t>Social Media</a:t>
            </a:r>
          </a:p>
        </p:txBody>
      </p:sp>
      <p:sp>
        <p:nvSpPr>
          <p:cNvPr id="388"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ooph….</a:t>
            </a:r>
          </a:p>
        </p:txBody>
      </p:sp>
      <p:pic>
        <p:nvPicPr>
          <p:cNvPr id="389"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ettings- Does everyone need to know you like that? What privacy options does the company offer?"/>
          <p:cNvSpPr txBox="1"/>
          <p:nvPr>
            <p:ph type="body" sz="half" idx="1"/>
          </p:nvPr>
        </p:nvSpPr>
        <p:spPr>
          <a:prstGeom prst="rect">
            <a:avLst/>
          </a:prstGeom>
        </p:spPr>
        <p:txBody>
          <a:bodyPr/>
          <a:lstStyle/>
          <a:p>
            <a:pPr/>
            <a:r>
              <a:t>Settings- </a:t>
            </a:r>
            <a:r>
              <a:rPr>
                <a:latin typeface="+mn-lt"/>
                <a:ea typeface="+mn-ea"/>
                <a:cs typeface="+mn-cs"/>
                <a:sym typeface="Graphik"/>
              </a:rPr>
              <a:t>Does everyone need to know you like that? What privacy options does the company offer?</a:t>
            </a:r>
          </a:p>
        </p:txBody>
      </p:sp>
      <p:sp>
        <p:nvSpPr>
          <p:cNvPr id="392" name="Social Media"/>
          <p:cNvSpPr txBox="1"/>
          <p:nvPr>
            <p:ph type="title"/>
          </p:nvPr>
        </p:nvSpPr>
        <p:spPr>
          <a:prstGeom prst="rect">
            <a:avLst/>
          </a:prstGeom>
        </p:spPr>
        <p:txBody>
          <a:bodyPr/>
          <a:lstStyle/>
          <a:p>
            <a:pPr/>
            <a:r>
              <a:t>Social Media</a:t>
            </a:r>
          </a:p>
        </p:txBody>
      </p:sp>
      <p:sp>
        <p:nvSpPr>
          <p:cNvPr id="393"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ooph….</a:t>
            </a:r>
          </a:p>
        </p:txBody>
      </p:sp>
      <p:pic>
        <p:nvPicPr>
          <p:cNvPr id="394"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ettings- Does everyone need to know you like that? What privacy options does the company offer?…"/>
          <p:cNvSpPr txBox="1"/>
          <p:nvPr>
            <p:ph type="body" sz="half" idx="1"/>
          </p:nvPr>
        </p:nvSpPr>
        <p:spPr>
          <a:prstGeom prst="rect">
            <a:avLst/>
          </a:prstGeom>
        </p:spPr>
        <p:txBody>
          <a:bodyPr/>
          <a:lstStyle/>
          <a:p>
            <a:pPr/>
            <a:r>
              <a:t>Settings- </a:t>
            </a:r>
            <a:r>
              <a:rPr>
                <a:latin typeface="+mn-lt"/>
                <a:ea typeface="+mn-ea"/>
                <a:cs typeface="+mn-cs"/>
                <a:sym typeface="Graphik"/>
              </a:rPr>
              <a:t>Does everyone need to know you like that? What privacy options does the company offer?</a:t>
            </a:r>
            <a:endParaRPr>
              <a:latin typeface="+mn-lt"/>
              <a:ea typeface="+mn-ea"/>
              <a:cs typeface="+mn-cs"/>
              <a:sym typeface="Graphik"/>
            </a:endParaRPr>
          </a:p>
          <a:p>
            <a:pPr lvl="1"/>
            <a:r>
              <a:t>RSVP?- </a:t>
            </a:r>
            <a:r>
              <a:rPr>
                <a:latin typeface="+mn-lt"/>
                <a:ea typeface="+mn-ea"/>
                <a:cs typeface="+mn-cs"/>
                <a:sym typeface="Graphik"/>
              </a:rPr>
              <a:t>Do you NEED to RSVP to events?</a:t>
            </a:r>
          </a:p>
        </p:txBody>
      </p:sp>
      <p:sp>
        <p:nvSpPr>
          <p:cNvPr id="397" name="Social Media"/>
          <p:cNvSpPr txBox="1"/>
          <p:nvPr>
            <p:ph type="title"/>
          </p:nvPr>
        </p:nvSpPr>
        <p:spPr>
          <a:prstGeom prst="rect">
            <a:avLst/>
          </a:prstGeom>
        </p:spPr>
        <p:txBody>
          <a:bodyPr/>
          <a:lstStyle/>
          <a:p>
            <a:pPr/>
            <a:r>
              <a:t>Social Media</a:t>
            </a:r>
          </a:p>
        </p:txBody>
      </p:sp>
      <p:sp>
        <p:nvSpPr>
          <p:cNvPr id="398"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ooph….</a:t>
            </a:r>
          </a:p>
        </p:txBody>
      </p:sp>
      <p:pic>
        <p:nvPicPr>
          <p:cNvPr id="399"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ettings- Does everyone need to know you like that? What privacy options does the company offer?…"/>
          <p:cNvSpPr txBox="1"/>
          <p:nvPr>
            <p:ph type="body" sz="half" idx="1"/>
          </p:nvPr>
        </p:nvSpPr>
        <p:spPr>
          <a:prstGeom prst="rect">
            <a:avLst/>
          </a:prstGeom>
        </p:spPr>
        <p:txBody>
          <a:bodyPr/>
          <a:lstStyle/>
          <a:p>
            <a:pPr/>
            <a:r>
              <a:t>Settings- </a:t>
            </a:r>
            <a:r>
              <a:rPr>
                <a:latin typeface="+mn-lt"/>
                <a:ea typeface="+mn-ea"/>
                <a:cs typeface="+mn-cs"/>
                <a:sym typeface="Graphik"/>
              </a:rPr>
              <a:t>Does everyone need to know you like that? What privacy options does the company offer?</a:t>
            </a:r>
          </a:p>
          <a:p>
            <a:pPr lvl="1"/>
            <a:r>
              <a:t>RSVP?- </a:t>
            </a:r>
            <a:r>
              <a:rPr>
                <a:latin typeface="+mn-lt"/>
                <a:ea typeface="+mn-ea"/>
                <a:cs typeface="+mn-cs"/>
                <a:sym typeface="Graphik"/>
              </a:rPr>
              <a:t>Do you NEED to RSVP to events?</a:t>
            </a:r>
          </a:p>
          <a:p>
            <a:pPr lvl="1"/>
            <a:r>
              <a:t>Tags-</a:t>
            </a:r>
            <a:r>
              <a:rPr>
                <a:latin typeface="+mn-lt"/>
                <a:ea typeface="+mn-ea"/>
                <a:cs typeface="+mn-cs"/>
                <a:sym typeface="Graphik"/>
              </a:rPr>
              <a:t> Do you NEED to be tagged?</a:t>
            </a:r>
          </a:p>
        </p:txBody>
      </p:sp>
      <p:sp>
        <p:nvSpPr>
          <p:cNvPr id="402" name="Social Media"/>
          <p:cNvSpPr txBox="1"/>
          <p:nvPr>
            <p:ph type="title"/>
          </p:nvPr>
        </p:nvSpPr>
        <p:spPr>
          <a:prstGeom prst="rect">
            <a:avLst/>
          </a:prstGeom>
        </p:spPr>
        <p:txBody>
          <a:bodyPr/>
          <a:lstStyle/>
          <a:p>
            <a:pPr/>
            <a:r>
              <a:t>Social Media</a:t>
            </a:r>
          </a:p>
        </p:txBody>
      </p:sp>
      <p:sp>
        <p:nvSpPr>
          <p:cNvPr id="403"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ooph….</a:t>
            </a:r>
          </a:p>
        </p:txBody>
      </p:sp>
      <p:pic>
        <p:nvPicPr>
          <p:cNvPr id="404"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ettings- Does everyone need to know you like that? What privacy options does the company offer?…"/>
          <p:cNvSpPr txBox="1"/>
          <p:nvPr>
            <p:ph type="body" sz="half" idx="1"/>
          </p:nvPr>
        </p:nvSpPr>
        <p:spPr>
          <a:prstGeom prst="rect">
            <a:avLst/>
          </a:prstGeom>
        </p:spPr>
        <p:txBody>
          <a:bodyPr/>
          <a:lstStyle/>
          <a:p>
            <a:pPr/>
            <a:r>
              <a:t>Settings- </a:t>
            </a:r>
            <a:r>
              <a:rPr>
                <a:latin typeface="+mn-lt"/>
                <a:ea typeface="+mn-ea"/>
                <a:cs typeface="+mn-cs"/>
                <a:sym typeface="Graphik"/>
              </a:rPr>
              <a:t>Does everyone need to know you like that? What privacy options does the company offer?</a:t>
            </a:r>
          </a:p>
          <a:p>
            <a:pPr lvl="1"/>
            <a:r>
              <a:t>RSVP?- </a:t>
            </a:r>
            <a:r>
              <a:rPr>
                <a:latin typeface="+mn-lt"/>
                <a:ea typeface="+mn-ea"/>
                <a:cs typeface="+mn-cs"/>
                <a:sym typeface="Graphik"/>
              </a:rPr>
              <a:t>Do you NEED to RSVP to events?</a:t>
            </a:r>
          </a:p>
          <a:p>
            <a:pPr lvl="1"/>
            <a:r>
              <a:t>Tags-</a:t>
            </a:r>
            <a:r>
              <a:rPr>
                <a:latin typeface="+mn-lt"/>
                <a:ea typeface="+mn-ea"/>
                <a:cs typeface="+mn-cs"/>
                <a:sym typeface="Graphik"/>
              </a:rPr>
              <a:t> Do you NEED to be tagged?</a:t>
            </a:r>
          </a:p>
          <a:p>
            <a:pPr lvl="1"/>
            <a:r>
              <a:t>Past Posts- </a:t>
            </a:r>
            <a:r>
              <a:rPr>
                <a:latin typeface="+mn-lt"/>
                <a:ea typeface="+mn-ea"/>
                <a:cs typeface="+mn-cs"/>
                <a:sym typeface="Graphik"/>
              </a:rPr>
              <a:t>Do you NEED all your posts?</a:t>
            </a:r>
          </a:p>
        </p:txBody>
      </p:sp>
      <p:sp>
        <p:nvSpPr>
          <p:cNvPr id="407" name="Social Media"/>
          <p:cNvSpPr txBox="1"/>
          <p:nvPr>
            <p:ph type="title"/>
          </p:nvPr>
        </p:nvSpPr>
        <p:spPr>
          <a:prstGeom prst="rect">
            <a:avLst/>
          </a:prstGeom>
        </p:spPr>
        <p:txBody>
          <a:bodyPr/>
          <a:lstStyle/>
          <a:p>
            <a:pPr/>
            <a:r>
              <a:t>Social Media</a:t>
            </a:r>
          </a:p>
        </p:txBody>
      </p:sp>
      <p:sp>
        <p:nvSpPr>
          <p:cNvPr id="408" name="ooph…."/>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ooph….</a:t>
            </a:r>
          </a:p>
        </p:txBody>
      </p:sp>
      <p:pic>
        <p:nvPicPr>
          <p:cNvPr id="409" name="catasdasd_2048x2048.webp" descr="catasdasd_2048x2048.webp"/>
          <p:cNvPicPr>
            <a:picLocks noChangeAspect="1"/>
          </p:cNvPicPr>
          <p:nvPr/>
        </p:nvPicPr>
        <p:blipFill>
          <a:blip r:embed="rId2">
            <a:extLst/>
          </a:blip>
          <a:stretch>
            <a:fillRect/>
          </a:stretch>
        </p:blipFill>
        <p:spPr>
          <a:xfrm>
            <a:off x="12718581" y="-9667"/>
            <a:ext cx="21151158" cy="1412280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Google yourself!"/>
          <p:cNvSpPr txBox="1"/>
          <p:nvPr>
            <p:ph type="body" sz="half" idx="1"/>
          </p:nvPr>
        </p:nvSpPr>
        <p:spPr>
          <a:prstGeom prst="rect">
            <a:avLst/>
          </a:prstGeom>
        </p:spPr>
        <p:txBody>
          <a:bodyPr/>
          <a:lstStyle/>
          <a:p>
            <a:pPr/>
            <a:r>
              <a:t>Google yourself!</a:t>
            </a:r>
          </a:p>
        </p:txBody>
      </p:sp>
      <p:sp>
        <p:nvSpPr>
          <p:cNvPr id="412" name="Online Search"/>
          <p:cNvSpPr txBox="1"/>
          <p:nvPr>
            <p:ph type="title"/>
          </p:nvPr>
        </p:nvSpPr>
        <p:spPr>
          <a:prstGeom prst="rect">
            <a:avLst/>
          </a:prstGeom>
        </p:spPr>
        <p:txBody>
          <a:bodyPr/>
          <a:lstStyle/>
          <a:p>
            <a:pPr/>
            <a:r>
              <a:t>Online Search</a:t>
            </a:r>
          </a:p>
        </p:txBody>
      </p:sp>
      <p:sp>
        <p:nvSpPr>
          <p:cNvPr id="413"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What’s out there…? </a:t>
            </a:r>
          </a:p>
        </p:txBody>
      </p:sp>
      <p:pic>
        <p:nvPicPr>
          <p:cNvPr id="414"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88" name="Photo/Video - Slides/Resources available after! Video available soon.…"/>
          <p:cNvSpPr txBox="1"/>
          <p:nvPr>
            <p:ph type="body" idx="1"/>
          </p:nvPr>
        </p:nvSpPr>
        <p:spPr>
          <a:xfrm>
            <a:off x="820470" y="1630916"/>
            <a:ext cx="13396692" cy="12050851"/>
          </a:xfrm>
          <a:prstGeom prst="rect">
            <a:avLst/>
          </a:prstGeom>
        </p:spPr>
        <p:txBody>
          <a:bodyPr/>
          <a:lstStyle/>
          <a:p>
            <a:pPr marR="448055" defTabSz="448055">
              <a:spcBef>
                <a:spcPts val="1000"/>
              </a:spcBef>
              <a:defRPr sz="6272">
                <a:solidFill>
                  <a:srgbClr val="FFFFFF"/>
                </a:solidFill>
                <a:effectLst>
                  <a:outerShdw sx="100000" sy="100000" kx="0" ky="0" algn="b" rotWithShape="0" blurRad="0" dist="24892" dir="2700000">
                    <a:srgbClr val="000000">
                      <a:alpha val="33333"/>
                    </a:srgbClr>
                  </a:outerShdw>
                </a:effectLst>
                <a:latin typeface="+mn-lt"/>
                <a:ea typeface="+mn-ea"/>
                <a:cs typeface="+mn-cs"/>
                <a:sym typeface="Graphik"/>
              </a:defRPr>
            </a:pPr>
          </a:p>
          <a:p>
            <a:pPr marR="448055" defTabSz="448055">
              <a:spcBef>
                <a:spcPts val="1000"/>
              </a:spcBef>
              <a:defRPr sz="6272">
                <a:solidFill>
                  <a:srgbClr val="FFFFFF"/>
                </a:solidFill>
                <a:effectLst>
                  <a:outerShdw sx="100000" sy="100000" kx="0" ky="0" algn="b" rotWithShape="0" blurRad="0" dist="24892" dir="2700000">
                    <a:srgbClr val="000000">
                      <a:alpha val="33333"/>
                    </a:srgbClr>
                  </a:outerShdw>
                </a:effectLst>
                <a:latin typeface="+mn-lt"/>
                <a:ea typeface="+mn-ea"/>
                <a:cs typeface="+mn-cs"/>
                <a:sym typeface="Graphik"/>
              </a:defRPr>
            </a:pPr>
            <a:r>
              <a:rPr i="1">
                <a:latin typeface="Graphik Semibold"/>
                <a:ea typeface="Graphik Semibold"/>
                <a:cs typeface="Graphik Semibold"/>
                <a:sym typeface="Graphik Semibold"/>
              </a:rPr>
              <a:t>Photo/Video</a:t>
            </a:r>
            <a:r>
              <a:t> - </a:t>
            </a:r>
            <a:r>
              <a:rPr sz="4998"/>
              <a:t>Slides/Resources available after! Video available soon.</a:t>
            </a:r>
            <a:endParaRPr i="1"/>
          </a:p>
          <a:p>
            <a:pPr marR="448055" defTabSz="448055">
              <a:spcBef>
                <a:spcPts val="1000"/>
              </a:spcBef>
              <a:defRPr sz="1862">
                <a:solidFill>
                  <a:srgbClr val="FFFFFF"/>
                </a:solidFill>
                <a:effectLst>
                  <a:outerShdw sx="100000" sy="100000" kx="0" ky="0" algn="b" rotWithShape="0" blurRad="0" dist="24892" dir="2700000">
                    <a:srgbClr val="000000">
                      <a:alpha val="33333"/>
                    </a:srgbClr>
                  </a:outerShdw>
                </a:effectLst>
                <a:latin typeface="+mn-lt"/>
                <a:ea typeface="+mn-ea"/>
                <a:cs typeface="+mn-cs"/>
                <a:sym typeface="Graphik"/>
              </a:defRPr>
            </a:pPr>
            <a:endParaRPr i="1">
              <a:solidFill>
                <a:srgbClr val="000000"/>
              </a:solidFill>
            </a:endParaRPr>
          </a:p>
          <a:p>
            <a:pPr marR="448055" defTabSz="448055">
              <a:spcBef>
                <a:spcPts val="1000"/>
              </a:spcBef>
              <a:defRPr i="1" sz="6272">
                <a:solidFill>
                  <a:srgbClr val="FFFFFF"/>
                </a:solidFill>
                <a:effectLst>
                  <a:outerShdw sx="100000" sy="100000" kx="0" ky="0" algn="b" rotWithShape="0" blurRad="0" dist="24892" dir="2700000">
                    <a:srgbClr val="000000">
                      <a:alpha val="33333"/>
                    </a:srgbClr>
                  </a:outerShdw>
                </a:effectLst>
              </a:defRPr>
            </a:pPr>
            <a:r>
              <a:t>A note on voice recording…</a:t>
            </a:r>
          </a:p>
          <a:p>
            <a:pPr marR="448055" defTabSz="448055">
              <a:spcBef>
                <a:spcPts val="1000"/>
              </a:spcBef>
              <a:defRPr sz="4998">
                <a:solidFill>
                  <a:srgbClr val="FFFFFF"/>
                </a:solidFill>
                <a:effectLst>
                  <a:outerShdw sx="100000" sy="100000" kx="0" ky="0" algn="b" rotWithShape="0" blurRad="0" dist="24892" dir="2700000">
                    <a:srgbClr val="000000">
                      <a:alpha val="33333"/>
                    </a:srgbClr>
                  </a:outerShdw>
                </a:effectLst>
                <a:latin typeface="Graphik Medium"/>
                <a:ea typeface="Graphik Medium"/>
                <a:cs typeface="Graphik Medium"/>
                <a:sym typeface="Graphik Medium"/>
              </a:defRPr>
            </a:pPr>
            <a:r>
              <a:rPr>
                <a:latin typeface="Graphik Light"/>
                <a:ea typeface="Graphik Light"/>
                <a:cs typeface="Graphik Light"/>
                <a:sym typeface="Graphik Light"/>
              </a:rPr>
              <a:t>We are trying to keep these presentations for posterity, and not to record participants. We will try to anonymize people when possible but please be aware that we are recording and may need to keep voices in the audio for context.</a:t>
            </a:r>
            <a:r>
              <a:t> </a:t>
            </a:r>
            <a:r>
              <a:rPr b="1">
                <a:latin typeface="+mn-lt"/>
                <a:ea typeface="+mn-ea"/>
                <a:cs typeface="+mn-cs"/>
                <a:sym typeface="Graphik"/>
              </a:rPr>
              <a:t>Use the chat if possible for questions and discussions if you do not want your voice on the recording.</a:t>
            </a:r>
          </a:p>
        </p:txBody>
      </p:sp>
      <p:sp>
        <p:nvSpPr>
          <p:cNvPr id="189" name="A Few Rules for the Space"/>
          <p:cNvSpPr txBox="1"/>
          <p:nvPr>
            <p:ph type="title"/>
          </p:nvPr>
        </p:nvSpPr>
        <p:spPr>
          <a:xfrm>
            <a:off x="547844" y="1508196"/>
            <a:ext cx="11442701" cy="2466976"/>
          </a:xfrm>
          <a:prstGeom prst="rect">
            <a:avLst/>
          </a:prstGeom>
        </p:spPr>
        <p:txBody>
          <a:bodyPr/>
          <a:lstStyle>
            <a:lvl1pPr>
              <a:defRPr spc="-260" sz="6500">
                <a:solidFill>
                  <a:srgbClr val="FFFFFF"/>
                </a:solidFill>
              </a:defRPr>
            </a:lvl1pPr>
          </a:lstStyle>
          <a:p>
            <a:pPr/>
            <a:r>
              <a:t>A Few Rules for the Space</a:t>
            </a:r>
          </a:p>
        </p:txBody>
      </p:sp>
      <p:pic>
        <p:nvPicPr>
          <p:cNvPr id="190" name="61IwNmJ5laL._AC_SY741_.jpg" descr="61IwNmJ5laL._AC_SY741_.jpg"/>
          <p:cNvPicPr>
            <a:picLocks noChangeAspect="1"/>
          </p:cNvPicPr>
          <p:nvPr/>
        </p:nvPicPr>
        <p:blipFill>
          <a:blip r:embed="rId2">
            <a:extLst/>
          </a:blip>
          <a:stretch>
            <a:fillRect/>
          </a:stretch>
        </p:blipFill>
        <p:spPr>
          <a:xfrm>
            <a:off x="14947182" y="-263879"/>
            <a:ext cx="9495838" cy="14243758"/>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Google yourself!…"/>
          <p:cNvSpPr txBox="1"/>
          <p:nvPr>
            <p:ph type="body" sz="half" idx="1"/>
          </p:nvPr>
        </p:nvSpPr>
        <p:spPr>
          <a:prstGeom prst="rect">
            <a:avLst/>
          </a:prstGeom>
        </p:spPr>
        <p:txBody>
          <a:bodyPr/>
          <a:lstStyle/>
          <a:p>
            <a:pPr defTabSz="549148">
              <a:spcBef>
                <a:spcPts val="3100"/>
              </a:spcBef>
              <a:defRPr sz="3759"/>
            </a:pPr>
            <a:r>
              <a:t>Google yourself!</a:t>
            </a:r>
          </a:p>
          <a:p>
            <a:pPr lvl="1" indent="429768" defTabSz="549148">
              <a:spcBef>
                <a:spcPts val="3100"/>
              </a:spcBef>
              <a:defRPr sz="3759"/>
            </a:pPr>
            <a:r>
              <a:t>Internally- </a:t>
            </a:r>
          </a:p>
          <a:p>
            <a:pPr lvl="2" indent="859536" defTabSz="549148">
              <a:spcBef>
                <a:spcPts val="3100"/>
              </a:spcBef>
              <a:defRPr sz="3759"/>
            </a:pPr>
            <a:r>
              <a:rPr>
                <a:latin typeface="+mn-lt"/>
                <a:ea typeface="+mn-ea"/>
                <a:cs typeface="+mn-cs"/>
                <a:sym typeface="Graphik"/>
              </a:rPr>
              <a:t>Location Information</a:t>
            </a:r>
            <a:endParaRPr>
              <a:latin typeface="+mn-lt"/>
              <a:ea typeface="+mn-ea"/>
              <a:cs typeface="+mn-cs"/>
              <a:sym typeface="Graphik"/>
            </a:endParaRPr>
          </a:p>
          <a:p>
            <a:pPr lvl="2" indent="859536" defTabSz="549148">
              <a:spcBef>
                <a:spcPts val="3100"/>
              </a:spcBef>
              <a:defRPr sz="3759"/>
            </a:pPr>
            <a:r>
              <a:rPr>
                <a:latin typeface="+mn-lt"/>
                <a:ea typeface="+mn-ea"/>
                <a:cs typeface="+mn-cs"/>
                <a:sym typeface="Graphik"/>
              </a:rPr>
              <a:t>Searches</a:t>
            </a:r>
          </a:p>
          <a:p>
            <a:pPr lvl="1" indent="429768" defTabSz="549148">
              <a:spcBef>
                <a:spcPts val="3100"/>
              </a:spcBef>
              <a:defRPr sz="3759"/>
            </a:pPr>
          </a:p>
          <a:p>
            <a:pPr lvl="1" indent="429768" defTabSz="549148">
              <a:spcBef>
                <a:spcPts val="3100"/>
              </a:spcBef>
              <a:defRPr sz="3759"/>
            </a:pPr>
          </a:p>
        </p:txBody>
      </p:sp>
      <p:sp>
        <p:nvSpPr>
          <p:cNvPr id="417" name="Online Search"/>
          <p:cNvSpPr txBox="1"/>
          <p:nvPr>
            <p:ph type="title"/>
          </p:nvPr>
        </p:nvSpPr>
        <p:spPr>
          <a:prstGeom prst="rect">
            <a:avLst/>
          </a:prstGeom>
        </p:spPr>
        <p:txBody>
          <a:bodyPr/>
          <a:lstStyle/>
          <a:p>
            <a:pPr/>
            <a:r>
              <a:t>Online Search</a:t>
            </a:r>
          </a:p>
        </p:txBody>
      </p:sp>
      <p:sp>
        <p:nvSpPr>
          <p:cNvPr id="418"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What’s out there…? </a:t>
            </a:r>
          </a:p>
        </p:txBody>
      </p:sp>
      <p:pic>
        <p:nvPicPr>
          <p:cNvPr id="419"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Google yourself!…"/>
          <p:cNvSpPr txBox="1"/>
          <p:nvPr>
            <p:ph type="body" sz="quarter" idx="1"/>
          </p:nvPr>
        </p:nvSpPr>
        <p:spPr>
          <a:xfrm>
            <a:off x="1295400" y="5257799"/>
            <a:ext cx="6100582" cy="6886576"/>
          </a:xfrm>
          <a:prstGeom prst="rect">
            <a:avLst/>
          </a:prstGeom>
        </p:spPr>
        <p:txBody>
          <a:bodyPr/>
          <a:lstStyle/>
          <a:p>
            <a:pPr/>
            <a:r>
              <a:t>Google yourself!</a:t>
            </a:r>
          </a:p>
          <a:p>
            <a:pPr lvl="1"/>
            <a:r>
              <a:t>Internally- </a:t>
            </a:r>
          </a:p>
          <a:p>
            <a:pPr lvl="2"/>
            <a:r>
              <a:rPr>
                <a:latin typeface="+mn-lt"/>
                <a:ea typeface="+mn-ea"/>
                <a:cs typeface="+mn-cs"/>
                <a:sym typeface="Graphik"/>
              </a:rPr>
              <a:t>Location Information</a:t>
            </a:r>
            <a:endParaRPr>
              <a:latin typeface="+mn-lt"/>
              <a:ea typeface="+mn-ea"/>
              <a:cs typeface="+mn-cs"/>
              <a:sym typeface="Graphik"/>
            </a:endParaRPr>
          </a:p>
          <a:p>
            <a:pPr lvl="2"/>
            <a:r>
              <a:rPr>
                <a:latin typeface="+mn-lt"/>
                <a:ea typeface="+mn-ea"/>
                <a:cs typeface="+mn-cs"/>
                <a:sym typeface="Graphik"/>
              </a:rPr>
              <a:t>Searches</a:t>
            </a:r>
          </a:p>
        </p:txBody>
      </p:sp>
      <p:sp>
        <p:nvSpPr>
          <p:cNvPr id="422" name="Online Search"/>
          <p:cNvSpPr txBox="1"/>
          <p:nvPr>
            <p:ph type="title"/>
          </p:nvPr>
        </p:nvSpPr>
        <p:spPr>
          <a:prstGeom prst="rect">
            <a:avLst/>
          </a:prstGeom>
        </p:spPr>
        <p:txBody>
          <a:bodyPr/>
          <a:lstStyle/>
          <a:p>
            <a:pPr/>
            <a:r>
              <a:t>Online Search</a:t>
            </a:r>
          </a:p>
        </p:txBody>
      </p:sp>
      <p:sp>
        <p:nvSpPr>
          <p:cNvPr id="423"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What’s out there…? </a:t>
            </a:r>
          </a:p>
        </p:txBody>
      </p:sp>
      <p:pic>
        <p:nvPicPr>
          <p:cNvPr id="424"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
        <p:nvSpPr>
          <p:cNvPr id="425" name="Externally…"/>
          <p:cNvSpPr txBox="1"/>
          <p:nvPr/>
        </p:nvSpPr>
        <p:spPr>
          <a:xfrm>
            <a:off x="7320764" y="5789566"/>
            <a:ext cx="4540505" cy="4046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defTabSz="584200">
              <a:lnSpc>
                <a:spcPct val="100000"/>
              </a:lnSpc>
              <a:spcBef>
                <a:spcPts val="3300"/>
              </a:spcBef>
              <a:tabLst/>
              <a:defRPr spc="0" sz="4000">
                <a:latin typeface="Graphik Semibold"/>
                <a:ea typeface="Graphik Semibold"/>
                <a:cs typeface="Graphik Semibold"/>
                <a:sym typeface="Graphik Semibold"/>
              </a:defRPr>
            </a:pPr>
            <a:r>
              <a:t>Externally</a:t>
            </a:r>
          </a:p>
          <a:p>
            <a:pPr lvl="2" algn="r" defTabSz="584200">
              <a:lnSpc>
                <a:spcPct val="100000"/>
              </a:lnSpc>
              <a:spcBef>
                <a:spcPts val="3300"/>
              </a:spcBef>
              <a:tabLst/>
              <a:defRPr spc="0" sz="4000">
                <a:latin typeface="+mn-lt"/>
                <a:ea typeface="+mn-ea"/>
                <a:cs typeface="+mn-cs"/>
                <a:sym typeface="Graphik"/>
              </a:defRPr>
            </a:pPr>
            <a:r>
              <a:t>Old Profiles?</a:t>
            </a:r>
          </a:p>
          <a:p>
            <a:pPr lvl="2" algn="r" defTabSz="584200">
              <a:lnSpc>
                <a:spcPct val="100000"/>
              </a:lnSpc>
              <a:spcBef>
                <a:spcPts val="3300"/>
              </a:spcBef>
              <a:tabLst/>
              <a:defRPr spc="0" sz="4000">
                <a:latin typeface="+mn-lt"/>
                <a:ea typeface="+mn-ea"/>
                <a:cs typeface="+mn-cs"/>
                <a:sym typeface="Graphik"/>
              </a:defRPr>
            </a:pPr>
            <a:r>
              <a:t>Images</a:t>
            </a:r>
          </a:p>
          <a:p>
            <a:pPr lvl="2" algn="r" defTabSz="584200">
              <a:lnSpc>
                <a:spcPct val="100000"/>
              </a:lnSpc>
              <a:spcBef>
                <a:spcPts val="3300"/>
              </a:spcBef>
              <a:tabLst/>
              <a:defRPr spc="0" sz="4000">
                <a:latin typeface="+mn-lt"/>
                <a:ea typeface="+mn-ea"/>
                <a:cs typeface="+mn-cs"/>
                <a:sym typeface="Graphik"/>
              </a:defRPr>
            </a:pPr>
            <a:r>
              <a:t>People Finder?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Google yourself!…"/>
          <p:cNvSpPr txBox="1"/>
          <p:nvPr>
            <p:ph type="body" sz="quarter" idx="1"/>
          </p:nvPr>
        </p:nvSpPr>
        <p:spPr>
          <a:xfrm>
            <a:off x="1295400" y="5257800"/>
            <a:ext cx="6100582" cy="6886575"/>
          </a:xfrm>
          <a:prstGeom prst="rect">
            <a:avLst/>
          </a:prstGeom>
        </p:spPr>
        <p:txBody>
          <a:bodyPr/>
          <a:lstStyle/>
          <a:p>
            <a:pPr/>
            <a:r>
              <a:t>Google yourself!</a:t>
            </a:r>
          </a:p>
          <a:p>
            <a:pPr lvl="1"/>
            <a:r>
              <a:t>Internally- </a:t>
            </a:r>
          </a:p>
          <a:p>
            <a:pPr lvl="2"/>
            <a:r>
              <a:rPr>
                <a:latin typeface="+mn-lt"/>
                <a:ea typeface="+mn-ea"/>
                <a:cs typeface="+mn-cs"/>
                <a:sym typeface="Graphik"/>
              </a:rPr>
              <a:t>Location Information</a:t>
            </a:r>
            <a:endParaRPr>
              <a:latin typeface="+mn-lt"/>
              <a:ea typeface="+mn-ea"/>
              <a:cs typeface="+mn-cs"/>
              <a:sym typeface="Graphik"/>
            </a:endParaRPr>
          </a:p>
          <a:p>
            <a:pPr lvl="2"/>
            <a:r>
              <a:rPr>
                <a:latin typeface="+mn-lt"/>
                <a:ea typeface="+mn-ea"/>
                <a:cs typeface="+mn-cs"/>
                <a:sym typeface="Graphik"/>
              </a:rPr>
              <a:t>Searches</a:t>
            </a:r>
          </a:p>
        </p:txBody>
      </p:sp>
      <p:sp>
        <p:nvSpPr>
          <p:cNvPr id="428" name="Online Search"/>
          <p:cNvSpPr txBox="1"/>
          <p:nvPr>
            <p:ph type="title"/>
          </p:nvPr>
        </p:nvSpPr>
        <p:spPr>
          <a:prstGeom prst="rect">
            <a:avLst/>
          </a:prstGeom>
        </p:spPr>
        <p:txBody>
          <a:bodyPr/>
          <a:lstStyle/>
          <a:p>
            <a:pPr/>
            <a:r>
              <a:t>Online Search</a:t>
            </a:r>
          </a:p>
        </p:txBody>
      </p:sp>
      <p:sp>
        <p:nvSpPr>
          <p:cNvPr id="429" name="What’s out there…?"/>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p>
            <a:pPr/>
            <a:r>
              <a:t>What’s out there…? </a:t>
            </a:r>
          </a:p>
        </p:txBody>
      </p:sp>
      <p:pic>
        <p:nvPicPr>
          <p:cNvPr id="430" name="uploads%2Fcard%2Fimage%2F803532%2Fdf7ecee9-38d5-44f6-b89c-7956598e5842.png%2Foriginal.png" descr="uploads%2Fcard%2Fimage%2F803532%2Fdf7ecee9-38d5-44f6-b89c-7956598e5842.png%2Foriginal.png"/>
          <p:cNvPicPr>
            <a:picLocks noChangeAspect="1"/>
          </p:cNvPicPr>
          <p:nvPr/>
        </p:nvPicPr>
        <p:blipFill>
          <a:blip r:embed="rId2">
            <a:extLst/>
          </a:blip>
          <a:stretch>
            <a:fillRect/>
          </a:stretch>
        </p:blipFill>
        <p:spPr>
          <a:xfrm>
            <a:off x="12368928" y="2173247"/>
            <a:ext cx="17197195" cy="9369506"/>
          </a:xfrm>
          <a:prstGeom prst="rect">
            <a:avLst/>
          </a:prstGeom>
          <a:ln w="12700">
            <a:miter lim="400000"/>
          </a:ln>
        </p:spPr>
      </p:pic>
      <p:sp>
        <p:nvSpPr>
          <p:cNvPr id="431" name="Externally…"/>
          <p:cNvSpPr txBox="1"/>
          <p:nvPr/>
        </p:nvSpPr>
        <p:spPr>
          <a:xfrm>
            <a:off x="7320764" y="5789566"/>
            <a:ext cx="4540505" cy="4046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defTabSz="584200">
              <a:lnSpc>
                <a:spcPct val="100000"/>
              </a:lnSpc>
              <a:spcBef>
                <a:spcPts val="3300"/>
              </a:spcBef>
              <a:tabLst/>
              <a:defRPr spc="0" sz="4000">
                <a:latin typeface="Graphik Semibold"/>
                <a:ea typeface="Graphik Semibold"/>
                <a:cs typeface="Graphik Semibold"/>
                <a:sym typeface="Graphik Semibold"/>
              </a:defRPr>
            </a:pPr>
            <a:r>
              <a:t>Externally</a:t>
            </a:r>
          </a:p>
          <a:p>
            <a:pPr lvl="2" algn="r" defTabSz="584200">
              <a:lnSpc>
                <a:spcPct val="100000"/>
              </a:lnSpc>
              <a:spcBef>
                <a:spcPts val="3300"/>
              </a:spcBef>
              <a:tabLst/>
              <a:defRPr spc="0" sz="4000">
                <a:latin typeface="+mn-lt"/>
                <a:ea typeface="+mn-ea"/>
                <a:cs typeface="+mn-cs"/>
                <a:sym typeface="Graphik"/>
              </a:defRPr>
            </a:pPr>
            <a:r>
              <a:t>Old Profiles?</a:t>
            </a:r>
          </a:p>
          <a:p>
            <a:pPr lvl="2" algn="r" defTabSz="584200">
              <a:lnSpc>
                <a:spcPct val="100000"/>
              </a:lnSpc>
              <a:spcBef>
                <a:spcPts val="3300"/>
              </a:spcBef>
              <a:tabLst/>
              <a:defRPr spc="0" sz="4000">
                <a:latin typeface="+mn-lt"/>
                <a:ea typeface="+mn-ea"/>
                <a:cs typeface="+mn-cs"/>
                <a:sym typeface="Graphik"/>
              </a:defRPr>
            </a:pPr>
            <a:r>
              <a:t>Images</a:t>
            </a:r>
          </a:p>
          <a:p>
            <a:pPr lvl="2" algn="r" defTabSz="584200">
              <a:lnSpc>
                <a:spcPct val="100000"/>
              </a:lnSpc>
              <a:spcBef>
                <a:spcPts val="3300"/>
              </a:spcBef>
              <a:tabLst/>
              <a:defRPr spc="0" sz="4000">
                <a:latin typeface="+mn-lt"/>
                <a:ea typeface="+mn-ea"/>
                <a:cs typeface="+mn-cs"/>
                <a:sym typeface="Graphik"/>
              </a:defRPr>
            </a:pPr>
            <a:r>
              <a:t>People Finder?</a:t>
            </a:r>
          </a:p>
        </p:txBody>
      </p:sp>
      <p:sp>
        <p:nvSpPr>
          <p:cNvPr id="432" name="Resource Tip:…"/>
          <p:cNvSpPr txBox="1"/>
          <p:nvPr/>
        </p:nvSpPr>
        <p:spPr>
          <a:xfrm>
            <a:off x="6917228" y="11724165"/>
            <a:ext cx="5347577" cy="12687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pc="-37" sz="3700">
                <a:latin typeface="+mn-lt"/>
                <a:ea typeface="+mn-ea"/>
                <a:cs typeface="+mn-cs"/>
                <a:sym typeface="Graphik"/>
              </a:defRPr>
            </a:pPr>
            <a:r>
              <a:t>Resource Tip: </a:t>
            </a:r>
          </a:p>
          <a:p>
            <a:pPr algn="r">
              <a:defRPr spc="-37" sz="3700">
                <a:latin typeface="+mn-lt"/>
                <a:ea typeface="+mn-ea"/>
                <a:cs typeface="+mn-cs"/>
                <a:sym typeface="Graphik"/>
              </a:defRPr>
            </a:pPr>
            <a:r>
              <a:t>Check out Privacy Duck!</a:t>
            </a:r>
          </a:p>
        </p:txBody>
      </p:sp>
      <p:sp>
        <p:nvSpPr>
          <p:cNvPr id="433" name="Line"/>
          <p:cNvSpPr/>
          <p:nvPr/>
        </p:nvSpPr>
        <p:spPr>
          <a:xfrm>
            <a:off x="9941891" y="9913312"/>
            <a:ext cx="1" cy="2087414"/>
          </a:xfrm>
          <a:prstGeom prst="line">
            <a:avLst/>
          </a:prstGeom>
          <a:ln w="1270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Your data is valuable (probably because your valuable)…"/>
          <p:cNvSpPr txBox="1"/>
          <p:nvPr>
            <p:ph type="body" idx="1"/>
          </p:nvPr>
        </p:nvSpPr>
        <p:spPr>
          <a:prstGeom prst="rect">
            <a:avLst/>
          </a:prstGeom>
        </p:spPr>
        <p:txBody>
          <a:bodyPr/>
          <a:lstStyle/>
          <a:p>
            <a:pPr defTabSz="767715">
              <a:spcBef>
                <a:spcPts val="2900"/>
              </a:spcBef>
              <a:defRPr spc="-50" sz="5022" u="none"/>
            </a:pPr>
            <a:r>
              <a:t>Your data is valuable </a:t>
            </a:r>
            <a:r>
              <a:rPr b="0">
                <a:latin typeface="Graphik Medium"/>
                <a:ea typeface="Graphik Medium"/>
                <a:cs typeface="Graphik Medium"/>
                <a:sym typeface="Graphik Medium"/>
              </a:rPr>
              <a:t>(probably because your valuable)</a:t>
            </a:r>
            <a:endParaRPr b="0">
              <a:latin typeface="Graphik Medium"/>
              <a:ea typeface="Graphik Medium"/>
              <a:cs typeface="Graphik Medium"/>
              <a:sym typeface="Graphik Medium"/>
            </a:endParaRPr>
          </a:p>
          <a:p>
            <a:pPr defTabSz="767715">
              <a:spcBef>
                <a:spcPts val="2900"/>
              </a:spcBef>
              <a:defRPr spc="-50" sz="5022" u="none"/>
            </a:pPr>
            <a:r>
              <a:t>Threat Model to take inventory</a:t>
            </a:r>
            <a:r>
              <a:rPr b="0">
                <a:latin typeface="Graphik Medium"/>
                <a:ea typeface="Graphik Medium"/>
                <a:cs typeface="Graphik Medium"/>
                <a:sym typeface="Graphik Medium"/>
              </a:rPr>
              <a:t>- you know your needs and situation best!</a:t>
            </a:r>
            <a:endParaRPr b="0">
              <a:latin typeface="Graphik Medium"/>
              <a:ea typeface="Graphik Medium"/>
              <a:cs typeface="Graphik Medium"/>
              <a:sym typeface="Graphik Medium"/>
            </a:endParaRPr>
          </a:p>
          <a:p>
            <a:pPr defTabSz="767715">
              <a:spcBef>
                <a:spcPts val="2900"/>
              </a:spcBef>
              <a:defRPr spc="-50" sz="5022" u="none"/>
            </a:pPr>
            <a:r>
              <a:t>App Consciousness- </a:t>
            </a:r>
            <a:r>
              <a:rPr b="0">
                <a:latin typeface="Graphik Medium"/>
                <a:ea typeface="Graphik Medium"/>
                <a:cs typeface="Graphik Medium"/>
                <a:sym typeface="Graphik Medium"/>
              </a:rPr>
              <a:t>think about WHY you need an app, think about what the app needs from you</a:t>
            </a:r>
            <a:endParaRPr b="0">
              <a:latin typeface="Graphik Medium"/>
              <a:ea typeface="Graphik Medium"/>
              <a:cs typeface="Graphik Medium"/>
              <a:sym typeface="Graphik Medium"/>
            </a:endParaRPr>
          </a:p>
          <a:p>
            <a:pPr defTabSz="767715">
              <a:spcBef>
                <a:spcPts val="2900"/>
              </a:spcBef>
              <a:defRPr spc="-50" sz="5022" u="none"/>
            </a:pPr>
            <a:r>
              <a:t>Digital Hiegiene- </a:t>
            </a:r>
            <a:r>
              <a:rPr b="0">
                <a:latin typeface="Graphik Medium"/>
                <a:ea typeface="Graphik Medium"/>
                <a:cs typeface="Graphik Medium"/>
                <a:sym typeface="Graphik Medium"/>
              </a:rPr>
              <a:t>No worries if you make mistakes, the best strategy is to do this frequently</a:t>
            </a:r>
          </a:p>
        </p:txBody>
      </p:sp>
      <p:sp>
        <p:nvSpPr>
          <p:cNvPr id="436" name="Detox Summary"/>
          <p:cNvSpPr txBox="1"/>
          <p:nvPr>
            <p:ph type="title"/>
          </p:nvPr>
        </p:nvSpPr>
        <p:spPr>
          <a:prstGeom prst="rect">
            <a:avLst/>
          </a:prstGeom>
        </p:spPr>
        <p:txBody>
          <a:bodyPr/>
          <a:lstStyle/>
          <a:p>
            <a:pPr/>
            <a:r>
              <a:t>Detox Summary</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PenderServices-CleanKitty.jpg" descr="PenderServices-CleanKitty.jpg"/>
          <p:cNvPicPr>
            <a:picLocks noChangeAspect="1"/>
          </p:cNvPicPr>
          <p:nvPr/>
        </p:nvPicPr>
        <p:blipFill>
          <a:blip r:embed="rId2">
            <a:extLst/>
          </a:blip>
          <a:stretch>
            <a:fillRect/>
          </a:stretch>
        </p:blipFill>
        <p:spPr>
          <a:xfrm>
            <a:off x="-124004" y="-268325"/>
            <a:ext cx="24806276" cy="16542686"/>
          </a:xfrm>
          <a:prstGeom prst="rect">
            <a:avLst/>
          </a:prstGeom>
          <a:ln w="12700">
            <a:miter lim="400000"/>
          </a:ln>
        </p:spPr>
      </p:pic>
      <p:sp>
        <p:nvSpPr>
          <p:cNvPr id="439" name="Thanks for watching!"/>
          <p:cNvSpPr txBox="1"/>
          <p:nvPr>
            <p:ph type="body" sz="quarter" idx="1"/>
          </p:nvPr>
        </p:nvSpPr>
        <p:spPr>
          <a:prstGeom prst="rect">
            <a:avLst/>
          </a:prstGeom>
        </p:spPr>
        <p:txBody>
          <a:bodyPr/>
          <a:lstStyle>
            <a:lvl1pPr>
              <a:defRPr>
                <a:solidFill>
                  <a:srgbClr val="FFFFFF"/>
                </a:solidFill>
              </a:defRPr>
            </a:lvl1pPr>
          </a:lstStyle>
          <a:p>
            <a:pPr/>
            <a:r>
              <a:t>Thanks for watching!</a:t>
            </a:r>
          </a:p>
        </p:txBody>
      </p:sp>
      <p:sp>
        <p:nvSpPr>
          <p:cNvPr id="440" name="Rectangle"/>
          <p:cNvSpPr/>
          <p:nvPr/>
        </p:nvSpPr>
        <p:spPr>
          <a:xfrm>
            <a:off x="998869" y="6911422"/>
            <a:ext cx="20988029" cy="3011449"/>
          </a:xfrm>
          <a:prstGeom prst="rect">
            <a:avLst/>
          </a:prstGeom>
          <a:solidFill>
            <a:srgbClr val="929292">
              <a:alpha val="42728"/>
            </a:srgbClr>
          </a:solidFill>
          <a:ln w="12700">
            <a:miter lim="400000"/>
          </a:ln>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441" name="GO FORTH AND DETOX!"/>
          <p:cNvSpPr txBox="1"/>
          <p:nvPr>
            <p:ph type="title"/>
          </p:nvPr>
        </p:nvSpPr>
        <p:spPr>
          <a:prstGeom prst="rect">
            <a:avLst/>
          </a:prstGeom>
        </p:spPr>
        <p:txBody>
          <a:bodyPr/>
          <a:lstStyle>
            <a:lvl1pPr>
              <a:defRPr>
                <a:solidFill>
                  <a:srgbClr val="FFFFFF"/>
                </a:solidFill>
              </a:defRPr>
            </a:lvl1pPr>
          </a:lstStyle>
          <a:p>
            <a:pPr/>
            <a:r>
              <a:t>GO FORTH AND DETOX!</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443" name="Cypurr Resources…"/>
          <p:cNvSpPr txBox="1"/>
          <p:nvPr>
            <p:ph type="body" idx="1"/>
          </p:nvPr>
        </p:nvSpPr>
        <p:spPr>
          <a:xfrm>
            <a:off x="976423" y="3024962"/>
            <a:ext cx="11442701" cy="11842830"/>
          </a:xfrm>
          <a:prstGeom prst="rect">
            <a:avLst/>
          </a:prstGeom>
        </p:spPr>
        <p:txBody>
          <a:bodyPr/>
          <a:lstStyle/>
          <a:p>
            <a:pPr marR="27432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600"/>
              </a:spcBef>
              <a:defRPr b="1"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Cypurr Resources</a:t>
            </a:r>
            <a:endParaRPr b="0">
              <a:solidFill>
                <a:srgbClr val="000000"/>
              </a:solidFill>
            </a:endParaRPr>
          </a:p>
          <a:p>
            <a:pPr lvl="1" marR="274320" indent="13716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Website- </a:t>
            </a:r>
            <a:r>
              <a:rPr u="sng">
                <a:solidFill>
                  <a:schemeClr val="accent1">
                    <a:hueOff val="1476394"/>
                    <a:lumOff val="-17455"/>
                  </a:schemeClr>
                </a:solidFill>
                <a:uFill>
                  <a:solidFill>
                    <a:schemeClr val="accent1">
                      <a:hueOff val="1476394"/>
                      <a:lumOff val="-17455"/>
                    </a:schemeClr>
                  </a:solidFill>
                </a:uFill>
                <a:hlinkClick r:id="rId2" invalidUrl="" action="" tgtFrame="" tooltip="" history="1" highlightClick="0" endSnd="0"/>
              </a:rPr>
              <a:t>https://cypurr.nyc</a:t>
            </a:r>
          </a:p>
          <a:p>
            <a:pPr lvl="1" marR="274320" indent="137160" defTabSz="274320">
              <a:spcBef>
                <a:spcPts val="6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Open Collective (Donation/Tshirt)- </a:t>
            </a:r>
            <a:r>
              <a:rPr u="sng">
                <a:solidFill>
                  <a:schemeClr val="accent1">
                    <a:hueOff val="1476394"/>
                    <a:lumOff val="-17455"/>
                  </a:schemeClr>
                </a:solidFill>
                <a:uFill>
                  <a:solidFill>
                    <a:schemeClr val="accent1">
                      <a:hueOff val="1476394"/>
                      <a:lumOff val="-17455"/>
                    </a:schemeClr>
                  </a:solidFill>
                </a:uFill>
                <a:hlinkClick r:id="rId3" invalidUrl="" action="" tgtFrame="" tooltip="" history="1" highlightClick="0" endSnd="0"/>
              </a:rPr>
              <a:t>https://opencollective.com/cypurr-collective</a:t>
            </a:r>
          </a:p>
          <a:p>
            <a:pPr marR="274320" defTabSz="274320">
              <a:spcBef>
                <a:spcPts val="5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500"/>
              </a:spcBef>
              <a:defRPr b="1"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Quesions? Comments? Topic Ideas? </a:t>
            </a:r>
            <a:endParaRPr b="0">
              <a:solidFill>
                <a:srgbClr val="000000"/>
              </a:solidFill>
            </a:endParaRPr>
          </a:p>
          <a:p>
            <a:pPr marL="246647" marR="274320" indent="-246647" defTabSz="274320">
              <a:spcBef>
                <a:spcPts val="300"/>
              </a:spcBef>
              <a:buSzPct val="100000"/>
              <a:buChar char="•"/>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Email- cypurr@protonmail.com</a:t>
            </a:r>
            <a:endParaRPr>
              <a:solidFill>
                <a:srgbClr val="000000"/>
              </a:solidFill>
            </a:endParaRPr>
          </a:p>
          <a:p>
            <a:pPr marL="246647" marR="274320" indent="-246647" defTabSz="274320">
              <a:spcBef>
                <a:spcPts val="300"/>
              </a:spcBef>
              <a:buSzPct val="100000"/>
              <a:buChar char="•"/>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t>Join our email list for updates!</a:t>
            </a:r>
          </a:p>
          <a:p>
            <a:pPr marR="274320" defTabSz="274320">
              <a:spcBef>
                <a:spcPts val="3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endParaRPr>
              <a:solidFill>
                <a:srgbClr val="000000"/>
              </a:solidFill>
            </a:endParaRPr>
          </a:p>
          <a:p>
            <a:pPr marR="274320" defTabSz="274320">
              <a:spcBef>
                <a:spcPts val="500"/>
              </a:spcBef>
              <a:defRPr sz="4260">
                <a:solidFill>
                  <a:srgbClr val="FFFFFF"/>
                </a:solidFill>
                <a:effectLst>
                  <a:outerShdw sx="100000" sy="100000" kx="0" ky="0" algn="b" rotWithShape="0" blurRad="0" dist="7620" dir="2700000">
                    <a:srgbClr val="000000">
                      <a:alpha val="33333"/>
                    </a:srgbClr>
                  </a:outerShdw>
                </a:effectLst>
                <a:latin typeface="+mn-lt"/>
                <a:ea typeface="+mn-ea"/>
                <a:cs typeface="+mn-cs"/>
                <a:sym typeface="Graphik"/>
              </a:defRPr>
            </a:pPr>
            <a:r>
              <a:rPr b="1"/>
              <a:t>Social Media</a:t>
            </a:r>
            <a:r>
              <a:t>- FB/Twtitter @cypurrnyc</a:t>
            </a:r>
            <a:endParaRPr>
              <a:solidFill>
                <a:srgbClr val="000000"/>
              </a:solidFill>
            </a:endParaRPr>
          </a:p>
          <a:p>
            <a:pPr marR="274320" defTabSz="274320">
              <a:spcBef>
                <a:spcPts val="600"/>
              </a:spcBef>
              <a:defRPr sz="4260">
                <a:effectLst>
                  <a:outerShdw sx="100000" sy="100000" kx="0" ky="0" algn="b" rotWithShape="0" blurRad="0" dist="7620" dir="2700000">
                    <a:srgbClr val="000000">
                      <a:alpha val="33333"/>
                    </a:srgbClr>
                  </a:outerShdw>
                </a:effectLst>
                <a:latin typeface="+mn-lt"/>
                <a:ea typeface="+mn-ea"/>
                <a:cs typeface="+mn-cs"/>
                <a:sym typeface="Graphik"/>
              </a:defRPr>
            </a:pPr>
          </a:p>
          <a:p>
            <a:pPr marR="274320" defTabSz="274320">
              <a:spcBef>
                <a:spcPts val="600"/>
              </a:spcBef>
              <a:defRPr sz="4260">
                <a:effectLst>
                  <a:outerShdw sx="100000" sy="100000" kx="0" ky="0" algn="b" rotWithShape="0" blurRad="0" dist="7620" dir="2700000">
                    <a:srgbClr val="000000">
                      <a:alpha val="33333"/>
                    </a:srgbClr>
                  </a:outerShdw>
                </a:effectLst>
                <a:latin typeface="+mn-lt"/>
                <a:ea typeface="+mn-ea"/>
                <a:cs typeface="+mn-cs"/>
                <a:sym typeface="Graphik"/>
              </a:defRPr>
            </a:pPr>
          </a:p>
        </p:txBody>
      </p:sp>
      <p:sp>
        <p:nvSpPr>
          <p:cNvPr id="444" name="Further Resources"/>
          <p:cNvSpPr txBox="1"/>
          <p:nvPr>
            <p:ph type="title"/>
          </p:nvPr>
        </p:nvSpPr>
        <p:spPr>
          <a:xfrm>
            <a:off x="1280814" y="1561804"/>
            <a:ext cx="11442701" cy="2466976"/>
          </a:xfrm>
          <a:prstGeom prst="rect">
            <a:avLst/>
          </a:prstGeom>
        </p:spPr>
        <p:txBody>
          <a:bodyPr/>
          <a:lstStyle>
            <a:lvl1pPr defTabSz="490727">
              <a:defRPr spc="-336" sz="8400">
                <a:solidFill>
                  <a:srgbClr val="FFFFFF"/>
                </a:solidFill>
              </a:defRPr>
            </a:lvl1pPr>
          </a:lstStyle>
          <a:p>
            <a:pPr/>
            <a:r>
              <a:t>Further Resources</a:t>
            </a:r>
          </a:p>
        </p:txBody>
      </p:sp>
      <p:pic>
        <p:nvPicPr>
          <p:cNvPr id="445" name="flat,750x1000,075,f.jpg" descr="flat,750x1000,075,f.jpg"/>
          <p:cNvPicPr>
            <a:picLocks noChangeAspect="1"/>
          </p:cNvPicPr>
          <p:nvPr/>
        </p:nvPicPr>
        <p:blipFill>
          <a:blip r:embed="rId4">
            <a:extLst/>
          </a:blip>
          <a:stretch>
            <a:fillRect/>
          </a:stretch>
        </p:blipFill>
        <p:spPr>
          <a:xfrm>
            <a:off x="14508805" y="-1"/>
            <a:ext cx="11181521" cy="13716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92" name="Rectangle"/>
          <p:cNvSpPr/>
          <p:nvPr/>
        </p:nvSpPr>
        <p:spPr>
          <a:xfrm>
            <a:off x="1254658" y="6222999"/>
            <a:ext cx="7357726" cy="1270001"/>
          </a:xfrm>
          <a:prstGeom prst="rect">
            <a:avLst/>
          </a:prstGeom>
          <a:solidFill>
            <a:srgbClr val="FFFFFF">
              <a:alpha val="28424"/>
            </a:srgbClr>
          </a:solidFill>
          <a:ln w="12700">
            <a:miter lim="400000"/>
          </a:ln>
          <a:effectLst>
            <a:outerShdw sx="100000" sy="100000" kx="0" ky="0" algn="b" rotWithShape="0" blurRad="254000" dist="127000" dir="5400000">
              <a:srgbClr val="000000">
                <a:alpha val="70000"/>
              </a:srgbClr>
            </a:outerShdw>
          </a:effectLst>
        </p:spPr>
        <p:txBody>
          <a:bodyPr lIns="50800" tIns="50800" rIns="50800" bIns="50800" anchor="ct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93" name="And now…"/>
          <p:cNvSpPr txBox="1"/>
          <p:nvPr>
            <p:ph type="title"/>
          </p:nvPr>
        </p:nvSpPr>
        <p:spPr>
          <a:prstGeom prst="rect">
            <a:avLst/>
          </a:prstGeom>
        </p:spPr>
        <p:txBody>
          <a:bodyPr/>
          <a:lstStyle>
            <a:lvl1pPr>
              <a:defRPr>
                <a:solidFill>
                  <a:srgbClr val="FFFFFF"/>
                </a:solidFill>
              </a:defRPr>
            </a:lvl1pPr>
          </a:lstStyle>
          <a:p>
            <a:pPr/>
            <a:r>
              <a:t>And now…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195" name="Rose…"/>
          <p:cNvSpPr txBox="1"/>
          <p:nvPr>
            <p:ph type="title"/>
          </p:nvPr>
        </p:nvSpPr>
        <p:spPr>
          <a:prstGeom prst="rect">
            <a:avLst/>
          </a:prstGeom>
        </p:spPr>
        <p:txBody>
          <a:bodyPr/>
          <a:lstStyle/>
          <a:p>
            <a:pPr defTabSz="1033164">
              <a:defRPr spc="-591" sz="11837">
                <a:solidFill>
                  <a:srgbClr val="FFFFFF"/>
                </a:solidFill>
              </a:defRPr>
            </a:pPr>
            <a:r>
              <a:t>Rose</a:t>
            </a:r>
          </a:p>
          <a:p>
            <a:pPr defTabSz="1033164">
              <a:defRPr spc="-591" sz="11837">
                <a:solidFill>
                  <a:srgbClr val="FFFFFF"/>
                </a:solidFill>
              </a:defRPr>
            </a:pPr>
            <a:r>
              <a:t>Regina Lawrence</a:t>
            </a:r>
          </a:p>
        </p:txBody>
      </p:sp>
      <p:sp>
        <p:nvSpPr>
          <p:cNvPr id="196" name="Security researcher with New Design Congress. Since 2011, she has focused on issues of surveillance and digital security for activists, journalists, lawyers, and other human rights defenders. Her experience includes supporting both independent human righ"/>
          <p:cNvSpPr txBox="1"/>
          <p:nvPr>
            <p:ph type="body" sz="quarter" idx="1"/>
          </p:nvPr>
        </p:nvSpPr>
        <p:spPr>
          <a:xfrm>
            <a:off x="1295400" y="9271000"/>
            <a:ext cx="11442700" cy="3877732"/>
          </a:xfrm>
          <a:prstGeom prst="rect">
            <a:avLst/>
          </a:prstGeom>
        </p:spPr>
        <p:txBody>
          <a:bodyPr/>
          <a:lstStyle>
            <a:lvl1pPr defTabSz="286258">
              <a:spcBef>
                <a:spcPts val="1600"/>
              </a:spcBef>
              <a:defRPr cap="none" spc="0" sz="3185">
                <a:solidFill>
                  <a:srgbClr val="FFFFFF"/>
                </a:solidFill>
                <a:latin typeface="+mn-lt"/>
                <a:ea typeface="+mn-ea"/>
                <a:cs typeface="+mn-cs"/>
                <a:sym typeface="Graphik"/>
              </a:defRPr>
            </a:lvl1pPr>
          </a:lstStyle>
          <a:p>
            <a:pPr/>
            <a:r>
              <a:t>Security researcher with New Design Congress. Since 2011, she has focused on issues of surveillance and digital security for activists, journalists, lawyers, and other human rights defenders. Her experience includes supporting both independent human rights advocates and organisations, such as Mozilla, Software Freedom Law Center, and Tactical Tech, as their Digital Security Coordinator.</a:t>
            </a:r>
          </a:p>
        </p:txBody>
      </p:sp>
      <p:pic>
        <p:nvPicPr>
          <p:cNvPr id="197" name="image.png" descr="image.png"/>
          <p:cNvPicPr>
            <a:picLocks noChangeAspect="1"/>
          </p:cNvPicPr>
          <p:nvPr/>
        </p:nvPicPr>
        <p:blipFill>
          <a:blip r:embed="rId2">
            <a:extLst/>
          </a:blip>
          <a:stretch>
            <a:fillRect/>
          </a:stretch>
        </p:blipFill>
        <p:spPr>
          <a:xfrm>
            <a:off x="13586139" y="0"/>
            <a:ext cx="10287001" cy="137160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cypurrsessionjan.jpg" descr="cypurrsessionjan.jpg"/>
          <p:cNvPicPr>
            <a:picLocks noChangeAspect="1"/>
          </p:cNvPicPr>
          <p:nvPr/>
        </p:nvPicPr>
        <p:blipFill>
          <a:blip r:embed="rId2">
            <a:extLst/>
          </a:blip>
          <a:stretch>
            <a:fillRect/>
          </a:stretch>
        </p:blipFill>
        <p:spPr>
          <a:xfrm>
            <a:off x="-353123" y="-195188"/>
            <a:ext cx="24792932" cy="139392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145872"/>
                <a:lumOff val="27123"/>
              </a:schemeClr>
            </a:gs>
            <a:gs pos="100000">
              <a:schemeClr val="accent6">
                <a:hueOff val="113101"/>
                <a:lumOff val="-24938"/>
              </a:schemeClr>
            </a:gs>
          </a:gsLst>
          <a:lin ang="5400000" scaled="0"/>
        </a:gradFill>
      </p:bgPr>
    </p:bg>
    <p:spTree>
      <p:nvGrpSpPr>
        <p:cNvPr id="1" name=""/>
        <p:cNvGrpSpPr/>
        <p:nvPr/>
      </p:nvGrpSpPr>
      <p:grpSpPr>
        <a:xfrm>
          <a:off x="0" y="0"/>
          <a:ext cx="0" cy="0"/>
          <a:chOff x="0" y="0"/>
          <a:chExt cx="0" cy="0"/>
        </a:xfrm>
      </p:grpSpPr>
      <p:sp>
        <p:nvSpPr>
          <p:cNvPr id="201" name="Data = new oil"/>
          <p:cNvSpPr txBox="1"/>
          <p:nvPr/>
        </p:nvSpPr>
        <p:spPr>
          <a:xfrm>
            <a:off x="3130222" y="3765419"/>
            <a:ext cx="19076087" cy="4368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709930">
              <a:lnSpc>
                <a:spcPct val="70000"/>
              </a:lnSpc>
              <a:spcBef>
                <a:spcPts val="0"/>
              </a:spcBef>
              <a:tabLst/>
              <a:defRPr b="1" cap="all" spc="-385" sz="19264">
                <a:solidFill>
                  <a:srgbClr val="FFFFFF"/>
                </a:solidFill>
                <a:latin typeface="+mn-lt"/>
                <a:ea typeface="+mn-ea"/>
                <a:cs typeface="+mn-cs"/>
                <a:sym typeface="Graphik"/>
              </a:defRPr>
            </a:lvl1pPr>
          </a:lstStyle>
          <a:p>
            <a:pPr/>
            <a:r>
              <a:t>Data = new oil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